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344" r:id="rId2"/>
    <p:sldId id="345" r:id="rId3"/>
    <p:sldId id="343" r:id="rId4"/>
    <p:sldId id="292" r:id="rId5"/>
    <p:sldId id="336" r:id="rId6"/>
    <p:sldId id="346" r:id="rId7"/>
    <p:sldId id="348" r:id="rId8"/>
    <p:sldId id="349" r:id="rId9"/>
    <p:sldId id="350" r:id="rId10"/>
    <p:sldId id="353" r:id="rId11"/>
    <p:sldId id="354" r:id="rId12"/>
    <p:sldId id="304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18" r:id="rId24"/>
    <p:sldId id="256" r:id="rId25"/>
    <p:sldId id="257" r:id="rId26"/>
    <p:sldId id="320" r:id="rId27"/>
    <p:sldId id="321" r:id="rId28"/>
    <p:sldId id="322" r:id="rId29"/>
    <p:sldId id="323" r:id="rId30"/>
    <p:sldId id="280" r:id="rId31"/>
    <p:sldId id="324" r:id="rId32"/>
    <p:sldId id="325" r:id="rId33"/>
    <p:sldId id="326" r:id="rId34"/>
    <p:sldId id="327" r:id="rId35"/>
    <p:sldId id="328" r:id="rId36"/>
    <p:sldId id="282" r:id="rId37"/>
    <p:sldId id="283" r:id="rId38"/>
    <p:sldId id="329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40" r:id="rId49"/>
    <p:sldId id="341" r:id="rId50"/>
    <p:sldId id="351" r:id="rId51"/>
    <p:sldId id="352" r:id="rId52"/>
    <p:sldId id="356" r:id="rId53"/>
    <p:sldId id="357" r:id="rId54"/>
    <p:sldId id="358" r:id="rId55"/>
    <p:sldId id="359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D0FB1"/>
    <a:srgbClr val="FF3B3B"/>
    <a:srgbClr val="AF119C"/>
    <a:srgbClr val="2B9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28" autoAdjust="0"/>
  </p:normalViewPr>
  <p:slideViewPr>
    <p:cSldViewPr>
      <p:cViewPr>
        <p:scale>
          <a:sx n="70" d="100"/>
          <a:sy n="70" d="100"/>
        </p:scale>
        <p:origin x="1176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Relationship Id="rId4" Type="http://schemas.openxmlformats.org/officeDocument/2006/relationships/image" Target="../media/image12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7" Type="http://schemas.openxmlformats.org/officeDocument/2006/relationships/image" Target="../media/image138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6" Type="http://schemas.openxmlformats.org/officeDocument/2006/relationships/image" Target="../media/image137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3" Type="http://schemas.openxmlformats.org/officeDocument/2006/relationships/image" Target="../media/image38.wmf"/><Relationship Id="rId7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37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6" Type="http://schemas.openxmlformats.org/officeDocument/2006/relationships/image" Target="../media/image174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wmf"/><Relationship Id="rId7" Type="http://schemas.openxmlformats.org/officeDocument/2006/relationships/image" Target="../media/image181.wmf"/><Relationship Id="rId2" Type="http://schemas.openxmlformats.org/officeDocument/2006/relationships/image" Target="../media/image176.wmf"/><Relationship Id="rId1" Type="http://schemas.openxmlformats.org/officeDocument/2006/relationships/image" Target="../media/image175.emf"/><Relationship Id="rId6" Type="http://schemas.openxmlformats.org/officeDocument/2006/relationships/image" Target="../media/image180.wmf"/><Relationship Id="rId5" Type="http://schemas.openxmlformats.org/officeDocument/2006/relationships/image" Target="../media/image179.wmf"/><Relationship Id="rId4" Type="http://schemas.openxmlformats.org/officeDocument/2006/relationships/image" Target="../media/image17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7" Type="http://schemas.openxmlformats.org/officeDocument/2006/relationships/image" Target="../media/image86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3026C-1957-46DC-AD8D-CFFEE8E9454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B4F77-ACCE-43B4-BA2A-8F10180C8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2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Collective</a:t>
            </a:r>
            <a:r>
              <a:rPr lang="en-US" baseline="0" dirty="0"/>
              <a:t> </a:t>
            </a:r>
            <a:r>
              <a:rPr lang="en-US" altLang="zh-CN" baseline="0" dirty="0"/>
              <a:t>individual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69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simulation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74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70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potential solution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41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dynamics of wind turbine rotor blades are generally expressed in rotating frames attached to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blades. The tower-nacelle subsystem sees the combined effect of all rotor blades, not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blades. This is because the rotor responds as a whole to excitations such as aerodynamic gusts,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inputs, and tower-nacelle motion—all of which occur in a nonrotating frame. Multi-blade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coordinate transformation (MBC) helps integrate the dynamics of individual blades and express them in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 (nonrotating) frame. MBC involves two steps: transformation of the rotating degrees of freedom,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transformation of the equations of motion.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MBC transformation can reduce the variations between </a:t>
            </a:r>
            <a:r>
              <a:rPr lang="en-US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linearizations</a:t>
            </a: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obtained at different azimuths, and therefore yields a better representation of the turbine dynamics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10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71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The shaping of multivariate transfer functions is based on the idea that a satisfactory definition of gain for a matrix transfer function is given by the singular values of the transfer function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85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41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3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reduce</a:t>
            </a:r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overall cost, we have several…first we need the speed control to keep the rotor at the rated value when wind speed is very high. If the rotor is over-speed, it will cause the over-heat of the generator and make the turbine on fire as shown in the first figure.</a:t>
            </a:r>
          </a:p>
          <a:p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 we want the power control, to make sure we capture  the maximum power from wind when wind speed is not that high.</a:t>
            </a:r>
          </a:p>
          <a:p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addition, we can see there are a lot of components failure, the tower may fall and blade may crack. We need to reduce the loads.</a:t>
            </a:r>
          </a:p>
          <a:p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Also, the life of actuators has its limit, changing them too often will increase more costs. So that we need to prolong the actuator life.</a:t>
            </a:r>
          </a:p>
          <a:p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However,…..</a:t>
            </a:r>
            <a:r>
              <a:rPr lang="en-US" sz="1200" b="1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quite challenging </a:t>
            </a:r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we realize multiple objectives</a:t>
            </a:r>
          </a:p>
          <a:p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research, we choose </a:t>
            </a:r>
            <a:r>
              <a:rPr lang="en-US" sz="1200" b="0" i="0" baseline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MPC</a:t>
            </a:r>
            <a:r>
              <a:rPr lang="en-US" sz="1200" b="0" i="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achieve the optimization….</a:t>
            </a:r>
          </a:p>
          <a:p>
            <a:endParaRPr lang="en-US" sz="1200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39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yaw control is not involved,</a:t>
            </a:r>
            <a:r>
              <a:rPr lang="en-US" baseline="0" dirty="0"/>
              <a:t> similar to other studies.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28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an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outline of my presentation,   first, background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9154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</a:t>
            </a:r>
            <a:r>
              <a:rPr lang="en-US" baseline="0" dirty="0"/>
              <a:t> overview of model predictive controller, when we talk about </a:t>
            </a:r>
            <a:r>
              <a:rPr lang="en-US" baseline="0" dirty="0" err="1"/>
              <a:t>MPC</a:t>
            </a:r>
            <a:r>
              <a:rPr lang="en-US" baseline="0" dirty="0"/>
              <a:t> ,we are talking about using..</a:t>
            </a:r>
          </a:p>
          <a:p>
            <a:r>
              <a:rPr lang="en-US" baseline="0" dirty="0"/>
              <a:t>We have our manipulated variables ,  the planned control input</a:t>
            </a:r>
          </a:p>
          <a:p>
            <a:r>
              <a:rPr lang="en-US" baseline="0" dirty="0"/>
              <a:t>and we also have our process, the  measured output and the past control input. We want to drive the predicted output close to the reference trajectory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What we are going to do is based on the information at time k to calculate the control input in the next 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8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predict</a:t>
            </a:r>
            <a:r>
              <a:rPr lang="en-US" baseline="0" dirty="0"/>
              <a:t> the outputs, we need a prediction model. The m</a:t>
            </a:r>
            <a:r>
              <a:rPr lang="en-US" dirty="0"/>
              <a:t>odel</a:t>
            </a:r>
            <a:r>
              <a:rPr lang="en-US" baseline="0" dirty="0"/>
              <a:t> can be linear , nonlinear.. First principle model and  hybrid models.. Here we use linear model from FAST.</a:t>
            </a:r>
          </a:p>
          <a:p>
            <a:r>
              <a:rPr lang="en-US" baseline="0" dirty="0"/>
              <a:t>The predicted outputs are a function of current state, past control input, future control input and </a:t>
            </a:r>
            <a:r>
              <a:rPr lang="en-US" baseline="0" dirty="0" err="1"/>
              <a:t>unmeaured</a:t>
            </a:r>
            <a:r>
              <a:rPr lang="en-US" baseline="0" dirty="0"/>
              <a:t> disturbances. The disturbance can be estimated by the </a:t>
            </a:r>
            <a:r>
              <a:rPr lang="en-US" baseline="0" dirty="0" err="1"/>
              <a:t>Kalman</a:t>
            </a:r>
            <a:r>
              <a:rPr lang="en-US" baseline="0" dirty="0"/>
              <a:t> filter.</a:t>
            </a:r>
          </a:p>
          <a:p>
            <a:endParaRPr lang="en-US" baseline="0" dirty="0"/>
          </a:p>
          <a:p>
            <a:r>
              <a:rPr lang="en-US" baseline="0" dirty="0"/>
              <a:t>What are we going to do next is using a cost function which can penalize the tracking error and control effort.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6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the problem is to find an …..that is the control sequences  of next m steps based on the information at time k</a:t>
            </a:r>
          </a:p>
          <a:p>
            <a:endParaRPr lang="en-US" dirty="0"/>
          </a:p>
          <a:p>
            <a:r>
              <a:rPr lang="en-US" dirty="0"/>
              <a:t>Upper and lower limits</a:t>
            </a:r>
          </a:p>
          <a:p>
            <a:endParaRPr lang="en-US" dirty="0"/>
          </a:p>
          <a:p>
            <a:r>
              <a:rPr lang="en-US" dirty="0"/>
              <a:t>Take the first move</a:t>
            </a:r>
            <a:r>
              <a:rPr lang="en-US" baseline="0" dirty="0"/>
              <a:t> out of calculated control sequences to </a:t>
            </a:r>
            <a:r>
              <a:rPr lang="en-US" baseline="0" dirty="0" err="1"/>
              <a:t>implemete</a:t>
            </a:r>
            <a:r>
              <a:rPr lang="en-US" baseline="0" dirty="0"/>
              <a:t>. At next time step, everything shifts over by one, and recalculate moves based on the measurements at </a:t>
            </a:r>
            <a:r>
              <a:rPr lang="en-US" baseline="0" dirty="0" err="1"/>
              <a:t>th</a:t>
            </a:r>
            <a:r>
              <a:rPr lang="en-US" baseline="0" dirty="0"/>
              <a:t> </a:t>
            </a:r>
            <a:r>
              <a:rPr lang="en-US" baseline="0" dirty="0" err="1"/>
              <a:t>samp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Since it is on-line optimization, the controller can reject the Unmeasured disturbances , and the influence the process model errors can be taken care of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1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comes our</a:t>
            </a:r>
            <a:r>
              <a:rPr lang="en-US" baseline="0" dirty="0"/>
              <a:t> proposed adaptive controller, challenges…. </a:t>
            </a:r>
            <a:r>
              <a:rPr lang="en-US" baseline="0" dirty="0" err="1"/>
              <a:t>Complx</a:t>
            </a:r>
            <a:r>
              <a:rPr lang="en-US" baseline="0" dirty="0"/>
              <a:t>…and uncertain….</a:t>
            </a:r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large flexible structure operate in uncertain </a:t>
            </a:r>
            <a:r>
              <a:rPr lang="en-US" baseline="0" dirty="0" err="1"/>
              <a:t>enviroments</a:t>
            </a:r>
            <a:r>
              <a:rPr lang="en-US" baseline="0" dirty="0"/>
              <a:t> may have a lot unexpected failure</a:t>
            </a:r>
          </a:p>
          <a:p>
            <a:r>
              <a:rPr lang="en-US" baseline="0" dirty="0"/>
              <a:t>So the objective….</a:t>
            </a:r>
          </a:p>
          <a:p>
            <a:endParaRPr lang="en-US" baseline="0" dirty="0"/>
          </a:p>
          <a:p>
            <a:r>
              <a:rPr lang="en-US" baseline="0" dirty="0"/>
              <a:t>But there are </a:t>
            </a:r>
            <a:r>
              <a:rPr lang="en-US" baseline="0" dirty="0" err="1"/>
              <a:t>diffculties</a:t>
            </a:r>
            <a:r>
              <a:rPr lang="en-US" baseline="0" dirty="0"/>
              <a:t> to design such a </a:t>
            </a:r>
            <a:r>
              <a:rPr lang="en-US" baseline="0" dirty="0" err="1"/>
              <a:t>contro</a:t>
            </a:r>
            <a:r>
              <a:rPr lang="en-US" baseline="0" dirty="0"/>
              <a:t>…. </a:t>
            </a:r>
          </a:p>
          <a:p>
            <a:r>
              <a:rPr lang="en-US" baseline="0" dirty="0"/>
              <a:t>We can not com….know </a:t>
            </a:r>
            <a:r>
              <a:rPr lang="en-US" baseline="0" dirty="0" err="1"/>
              <a:t>sytem</a:t>
            </a:r>
            <a:r>
              <a:rPr lang="en-US" baseline="0" dirty="0"/>
              <a:t>…due to..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1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is our</a:t>
            </a:r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new attempt to tackle the problem…We</a:t>
            </a:r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 adopt model…This is a two-layer..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..layer</a:t>
            </a:r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 1 is a …..We choose …as…The function of DAC is to achieve…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disadvantage is that control performance can not be guaranteed when the turbine is not working near selected operating point.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will  control layer 2 …to…</a:t>
            </a:r>
          </a:p>
          <a:p>
            <a:r>
              <a:rPr lang="en-US" dirty="0"/>
              <a:t>Next</a:t>
            </a:r>
            <a:r>
              <a:rPr lang="en-US" baseline="0" dirty="0"/>
              <a:t> we will go through the details in layer 1 and layer 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68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Next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we will introduce the layer 2, the adaptive approach. The reason we add this layer at the top of DAC is the </a:t>
            </a:r>
            <a:r>
              <a:rPr lang="en-US" baseline="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limitationd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of DAC under internal and external </a:t>
            </a:r>
            <a:r>
              <a:rPr lang="en-US" baseline="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uncertaines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. Robust to the time-varying wind speed.  It also may..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2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adaptive control can perfectly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deal with these uncertainties. We use the closed-loop output of DAC as our reference signal and The nonlinear </a:t>
            </a:r>
            <a:r>
              <a:rPr lang="en-US" baseline="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tuebine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output  as our  plant output. The error between them is fed into the adaptive updating scheme. It consists of the error, state variable, control input and </a:t>
            </a:r>
            <a:r>
              <a:rPr lang="en-US" baseline="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distruabnce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 The on-line updating of gains can help deal with the </a:t>
            </a:r>
            <a:r>
              <a:rPr lang="en-US" baseline="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uncertaities</a:t>
            </a:r>
            <a:r>
              <a:rPr lang="en-US" baseline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14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</a:t>
            </a:r>
            <a:r>
              <a:rPr lang="en-US" baseline="0" dirty="0"/>
              <a:t> wind speed of </a:t>
            </a:r>
            <a:r>
              <a:rPr lang="en-US" baseline="0" dirty="0" err="1"/>
              <a:t>turbu</a:t>
            </a:r>
            <a:r>
              <a:rPr lang="en-US" baseline="0" dirty="0"/>
              <a:t> field is 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6836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</a:t>
            </a:r>
            <a:r>
              <a:rPr lang="en-US" baseline="0" dirty="0"/>
              <a:t> the results under </a:t>
            </a:r>
            <a:r>
              <a:rPr lang="en-US" baseline="0" dirty="0" err="1"/>
              <a:t>sturactual</a:t>
            </a:r>
            <a:r>
              <a:rPr lang="en-US" baseline="0" dirty="0"/>
              <a:t> uncertainties.</a:t>
            </a:r>
          </a:p>
          <a:p>
            <a:r>
              <a:rPr lang="en-US" baseline="0" dirty="0"/>
              <a:t>No </a:t>
            </a:r>
            <a:r>
              <a:rPr lang="en-US" baseline="0" dirty="0" err="1"/>
              <a:t>consida</a:t>
            </a:r>
            <a:r>
              <a:rPr lang="en-US" baseline="0" dirty="0"/>
              <a:t>…</a:t>
            </a:r>
          </a:p>
          <a:p>
            <a:r>
              <a:rPr lang="en-US" baseline="0" dirty="0"/>
              <a:t>The reason that load reduction is more than healthy condition is that</a:t>
            </a:r>
          </a:p>
          <a:p>
            <a:r>
              <a:rPr lang="en-US" baseline="0" dirty="0"/>
              <a:t>So the load reduction here is better than the health situation</a:t>
            </a:r>
          </a:p>
          <a:p>
            <a:r>
              <a:rPr lang="en-US" baseline="0" dirty="0"/>
              <a:t>So </a:t>
            </a:r>
            <a:r>
              <a:rPr lang="en-US" baseline="0" dirty="0" err="1"/>
              <a:t>overall,adaptive</a:t>
            </a:r>
            <a:r>
              <a:rPr lang="en-US" baseline="0" dirty="0"/>
              <a:t> control can have a </a:t>
            </a:r>
            <a:r>
              <a:rPr lang="en-US" baseline="0" dirty="0" err="1"/>
              <a:t>gppd</a:t>
            </a:r>
            <a:r>
              <a:rPr lang="en-US" baseline="0" dirty="0"/>
              <a:t> trade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9923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defTabSz="814682">
              <a:defRPr/>
            </a:pPr>
            <a:r>
              <a:rPr lang="en-US" altLang="zh-CN" baseline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aseline="0">
                <a:latin typeface="Times New Roman" pitchFamily="18" charset="0"/>
                <a:cs typeface="Times New Roman" pitchFamily="18" charset="0"/>
              </a:rPr>
              <a:t>Thank you</a:t>
            </a:r>
          </a:p>
          <a:p>
            <a:pPr algn="just" defTabSz="814682">
              <a:defRPr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165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assume in this </a:t>
            </a:r>
            <a:r>
              <a:rPr lang="en-US" dirty="0" err="1"/>
              <a:t>reseach</a:t>
            </a:r>
            <a:r>
              <a:rPr lang="en-US" dirty="0"/>
              <a:t>,  dot </a:t>
            </a:r>
          </a:p>
          <a:p>
            <a:r>
              <a:rPr lang="en-US" dirty="0"/>
              <a:t>Take z transform of step. And from</a:t>
            </a:r>
            <a:r>
              <a:rPr lang="en-US" baseline="0" dirty="0"/>
              <a:t> the loop shaping of </a:t>
            </a:r>
            <a:r>
              <a:rPr lang="en-US" baseline="0" dirty="0" err="1"/>
              <a:t>previuos</a:t>
            </a:r>
            <a:r>
              <a:rPr lang="en-US" baseline="0" dirty="0"/>
              <a:t> control </a:t>
            </a:r>
            <a:r>
              <a:rPr lang="en-US" baseline="0" dirty="0" err="1"/>
              <a:t>sheckem</a:t>
            </a:r>
            <a:r>
              <a:rPr lang="en-US" baseline="0" dirty="0"/>
              <a:t>,</a:t>
            </a:r>
            <a:endParaRPr lang="en-US" dirty="0"/>
          </a:p>
          <a:p>
            <a:r>
              <a:rPr lang="en-US" baseline="0" dirty="0"/>
              <a:t>So under the step disturbance, we can  derive the expression of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814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utre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1……is DOB…this another good way to address speed and power control for the wind turbine..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actually the latest progress in high precision motion control. So far, it has been applied successfully to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micronano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manufacturing. But……It is highly promising to make fundamental improvement in the turbine blade control</a:t>
            </a:r>
          </a:p>
          <a:p>
            <a:pPr algn="just"/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Actualy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preliminary result shows DOB is capable of regulating speed and power. Which is the first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sucefful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 of using DOB controller of wind turbine.</a:t>
            </a:r>
          </a:p>
          <a:p>
            <a:r>
              <a:rPr lang="en-US" dirty="0"/>
              <a:t>Let us see…</a:t>
            </a:r>
          </a:p>
          <a:p>
            <a:r>
              <a:rPr lang="en-US" dirty="0" err="1"/>
              <a:t>Height:10nm</a:t>
            </a:r>
            <a:r>
              <a:rPr lang="en-US" dirty="0"/>
              <a:t> width</a:t>
            </a:r>
            <a:r>
              <a:rPr lang="en-US" baseline="0" dirty="0"/>
              <a:t> </a:t>
            </a:r>
            <a:r>
              <a:rPr lang="en-US" baseline="0" dirty="0" err="1"/>
              <a:t>100nm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Next we will explain why this DOB controller can help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104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 filter K is added to ensure</a:t>
            </a:r>
            <a:r>
              <a:rPr lang="en-US" baseline="0" dirty="0"/>
              <a:t> the causality of Q</a:t>
            </a:r>
          </a:p>
          <a:p>
            <a:r>
              <a:rPr lang="en-US" baseline="0" dirty="0"/>
              <a:t>We also introduce an extra item in the denominator, where the  design of </a:t>
            </a:r>
            <a:r>
              <a:rPr lang="en-US" baseline="0" dirty="0" err="1"/>
              <a:t>belta</a:t>
            </a:r>
            <a:r>
              <a:rPr lang="en-US" baseline="0" dirty="0"/>
              <a:t> is used to tune the local loop shaping. based on the damped pole –zero pair </a:t>
            </a:r>
            <a:r>
              <a:rPr lang="en-US" baseline="0" dirty="0" err="1"/>
              <a:t>pinciple</a:t>
            </a:r>
            <a:r>
              <a:rPr lang="en-US" baseline="0" dirty="0"/>
              <a:t>.</a:t>
            </a:r>
          </a:p>
          <a:p>
            <a:r>
              <a:rPr lang="en-US" baseline="0" dirty="0"/>
              <a:t>The effect of the choice of </a:t>
            </a:r>
            <a:r>
              <a:rPr lang="en-US" baseline="0" dirty="0" err="1"/>
              <a:t>belta</a:t>
            </a:r>
            <a:r>
              <a:rPr lang="en-US" baseline="0" dirty="0"/>
              <a:t> will be explained in details later.</a:t>
            </a:r>
          </a:p>
          <a:p>
            <a:endParaRPr lang="en-US" baseline="0" dirty="0"/>
          </a:p>
          <a:p>
            <a:r>
              <a:rPr lang="en-US" baseline="0" dirty="0"/>
              <a:t>When there is no </a:t>
            </a:r>
            <a:r>
              <a:rPr lang="en-US" baseline="0" dirty="0" err="1"/>
              <a:t>belta</a:t>
            </a:r>
            <a:r>
              <a:rPr lang="en-US" baseline="0" dirty="0"/>
              <a:t>, the shape of Q is certain ,we can not tune it. </a:t>
            </a:r>
            <a:r>
              <a:rPr lang="en-US" baseline="0" dirty="0" err="1"/>
              <a:t>Belta</a:t>
            </a:r>
            <a:r>
              <a:rPr lang="en-US" baseline="0" dirty="0"/>
              <a:t> can change the shape of Q, then we can tune it. Look at the figure.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7648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Previously we mentioned  that the new controller is an augmented controller, will it still be stable and have perfect tracking of the reference signal?</a:t>
            </a:r>
          </a:p>
          <a:p>
            <a:pPr algn="just"/>
            <a:endParaRPr lang="en-US" baseline="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This figure is an equivalent structure of the original controller.</a:t>
            </a:r>
          </a:p>
          <a:p>
            <a:pPr algn="just"/>
            <a:endParaRPr lang="en-US" baseline="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The uncertainty can be bounded as </a:t>
            </a:r>
          </a:p>
          <a:p>
            <a:pPr algn="just"/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Based on the robust control theory, we can derive the condition for stability </a:t>
            </a:r>
            <a:r>
              <a:rPr lang="en-US" baseline="0" dirty="0" err="1">
                <a:latin typeface="Times New Roman" pitchFamily="18" charset="0"/>
                <a:cs typeface="Times New Roman" pitchFamily="18" charset="0"/>
              </a:rPr>
              <a:t>roubustness</a:t>
            </a:r>
            <a:endParaRPr lang="en-US" baseline="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aseline="0" dirty="0">
                <a:latin typeface="Times New Roman" pitchFamily="18" charset="0"/>
                <a:cs typeface="Times New Roman" pitchFamily="18" charset="0"/>
              </a:rPr>
              <a:t>This criteria can guide us designing the Q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8268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1DA317-35DB-41B2-B50F-864EDD60E917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682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quickly go through the essential details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inverse-based disturbance cancelation scheme. We want to use d hat to directly cancel out d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inner loop is the disturbance observer structure, the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outter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 is the gain-scheduled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controller. Both of them will contribute to disturbance rejection.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 inverse should be stable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fundamental idea is to make the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differnec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eto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0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equations, we can derive filter Q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any signal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d0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will satisfy this eq. where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numerator of z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transofrm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d0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Ad is the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corsponding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assume in this </a:t>
            </a:r>
            <a:r>
              <a:rPr lang="en-US" dirty="0" err="1"/>
              <a:t>reseach</a:t>
            </a:r>
            <a:r>
              <a:rPr lang="en-US" dirty="0"/>
              <a:t>,  dot </a:t>
            </a:r>
          </a:p>
          <a:p>
            <a:r>
              <a:rPr lang="en-US" dirty="0"/>
              <a:t>Take z transform of step. And from</a:t>
            </a:r>
            <a:r>
              <a:rPr lang="en-US" baseline="0" dirty="0"/>
              <a:t> the loop shaping of </a:t>
            </a:r>
            <a:r>
              <a:rPr lang="en-US" baseline="0" dirty="0" err="1"/>
              <a:t>previuos</a:t>
            </a:r>
            <a:r>
              <a:rPr lang="en-US" baseline="0" dirty="0"/>
              <a:t> control </a:t>
            </a:r>
            <a:r>
              <a:rPr lang="en-US" baseline="0" dirty="0" err="1"/>
              <a:t>sheckem</a:t>
            </a:r>
            <a:r>
              <a:rPr lang="en-US" baseline="0" dirty="0"/>
              <a:t>,</a:t>
            </a:r>
            <a:endParaRPr lang="en-US" dirty="0"/>
          </a:p>
          <a:p>
            <a:r>
              <a:rPr lang="en-US" baseline="0" dirty="0"/>
              <a:t>So under the step disturbance, we can  derive the expression of d</a:t>
            </a:r>
            <a:endParaRPr lang="en-US" dirty="0"/>
          </a:p>
          <a:p>
            <a:r>
              <a:rPr lang="en-US" dirty="0"/>
              <a:t>The FIR filter K is added to ensure</a:t>
            </a:r>
            <a:r>
              <a:rPr lang="en-US" baseline="0" dirty="0"/>
              <a:t> the causality of Q</a:t>
            </a:r>
          </a:p>
          <a:p>
            <a:r>
              <a:rPr lang="en-US" baseline="0" dirty="0"/>
              <a:t>We also introduce an extra item in the denominator, where the  design of </a:t>
            </a:r>
            <a:r>
              <a:rPr lang="en-US" baseline="0" dirty="0" err="1"/>
              <a:t>belta</a:t>
            </a:r>
            <a:r>
              <a:rPr lang="en-US" baseline="0" dirty="0"/>
              <a:t> is used to tune the local loop shaping. based on the damped pole –zero pair </a:t>
            </a:r>
            <a:r>
              <a:rPr lang="en-US" baseline="0" dirty="0" err="1"/>
              <a:t>pinciple</a:t>
            </a:r>
            <a:r>
              <a:rPr lang="en-US" baseline="0" dirty="0"/>
              <a:t>.</a:t>
            </a:r>
          </a:p>
          <a:p>
            <a:r>
              <a:rPr lang="en-US" baseline="0" dirty="0"/>
              <a:t>The effect of the choice of </a:t>
            </a:r>
            <a:r>
              <a:rPr lang="en-US" baseline="0" dirty="0" err="1"/>
              <a:t>belta</a:t>
            </a:r>
            <a:r>
              <a:rPr lang="en-US" baseline="0" dirty="0"/>
              <a:t> will be explained in details later.</a:t>
            </a:r>
          </a:p>
          <a:p>
            <a:endParaRPr lang="en-US" baseline="0" dirty="0"/>
          </a:p>
          <a:p>
            <a:r>
              <a:rPr lang="en-US" baseline="0" dirty="0"/>
              <a:t>When there is no </a:t>
            </a:r>
            <a:r>
              <a:rPr lang="en-US" baseline="0" dirty="0" err="1"/>
              <a:t>belta</a:t>
            </a:r>
            <a:r>
              <a:rPr lang="en-US" baseline="0" dirty="0"/>
              <a:t>, the shape of Q is certain ,we can not tune it. </a:t>
            </a:r>
            <a:r>
              <a:rPr lang="en-US" baseline="0" dirty="0" err="1"/>
              <a:t>Belta</a:t>
            </a:r>
            <a:r>
              <a:rPr lang="en-US" baseline="0" dirty="0"/>
              <a:t> can change the shape of Q, then we can tune it. Look at the figure.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7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obtain the preliminary result</a:t>
            </a:r>
            <a:r>
              <a:rPr lang="en-US" baseline="0" dirty="0"/>
              <a:t> of the DOB controller, we first apply the controller into the 5-</a:t>
            </a:r>
            <a:r>
              <a:rPr lang="en-US" baseline="0" dirty="0" err="1"/>
              <a:t>DOF</a:t>
            </a:r>
            <a:r>
              <a:rPr lang="en-US" baseline="0" dirty="0"/>
              <a:t> linearized model</a:t>
            </a:r>
          </a:p>
          <a:p>
            <a:r>
              <a:rPr lang="en-US" baseline="0" dirty="0"/>
              <a:t>These are the </a:t>
            </a:r>
          </a:p>
          <a:p>
            <a:r>
              <a:rPr lang="en-US" baseline="0" dirty="0"/>
              <a:t>The result seems to be  promising, so how is it with the nonlinear plant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8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slide shows the results based on the selected Q filter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first figure is wind speed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 second figure is the …response under 18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can see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 test robustness of the DOB controller, we applied it to wide wind speed region from 14 to 22.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can find there is …..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So what more we can do?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92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we will talk about how</a:t>
            </a:r>
            <a:r>
              <a:rPr lang="en-US" altLang="zh-CN" baseline="0" dirty="0"/>
              <a:t> to make a trade off in selection of Q filter. Specifically it is the trade-off between ……</a:t>
            </a:r>
          </a:p>
          <a:p>
            <a:r>
              <a:rPr lang="en-US" baseline="0" dirty="0"/>
              <a:t>In practice, when DOB controller is applied to nonlinear controller, the disturbance amplification at high </a:t>
            </a:r>
            <a:r>
              <a:rPr lang="en-US" baseline="0" dirty="0" err="1"/>
              <a:t>freuqencies</a:t>
            </a:r>
            <a:r>
              <a:rPr lang="en-US" baseline="0" dirty="0"/>
              <a:t> will lead to the insatiability of …..</a:t>
            </a:r>
          </a:p>
          <a:p>
            <a:r>
              <a:rPr lang="en-US" baseline="0" dirty="0"/>
              <a:t>Actually the value of </a:t>
            </a:r>
            <a:r>
              <a:rPr lang="en-US" baseline="0" dirty="0" err="1"/>
              <a:t>belta</a:t>
            </a:r>
            <a:r>
              <a:rPr lang="en-US" baseline="0" dirty="0"/>
              <a:t> is related to sensitivity function. This equation in the red box is an indicator of sensitivity function. We check the </a:t>
            </a:r>
            <a:r>
              <a:rPr lang="en-US" baseline="0" dirty="0" err="1"/>
              <a:t>fre</a:t>
            </a:r>
            <a:r>
              <a:rPr lang="en-US" baseline="0" dirty="0"/>
              <a:t> response of it under </a:t>
            </a:r>
            <a:r>
              <a:rPr lang="en-US" baseline="0" dirty="0" err="1"/>
              <a:t>differernt</a:t>
            </a:r>
            <a:r>
              <a:rPr lang="en-US" baseline="0" dirty="0"/>
              <a:t> </a:t>
            </a:r>
            <a:r>
              <a:rPr lang="en-US" baseline="0" dirty="0" err="1"/>
              <a:t>belta</a:t>
            </a:r>
            <a:r>
              <a:rPr lang="en-US" baseline="0" dirty="0"/>
              <a:t>.</a:t>
            </a:r>
          </a:p>
          <a:p>
            <a:r>
              <a:rPr lang="en-US" baseline="0" dirty="0"/>
              <a:t>From the figure we can see the </a:t>
            </a:r>
            <a:r>
              <a:rPr lang="en-US" baseline="0" dirty="0" err="1"/>
              <a:t>samller</a:t>
            </a:r>
            <a:r>
              <a:rPr lang="en-US" baseline="0" dirty="0"/>
              <a:t> </a:t>
            </a:r>
            <a:r>
              <a:rPr lang="en-US" baseline="0" dirty="0" err="1"/>
              <a:t>belta</a:t>
            </a:r>
            <a:r>
              <a:rPr lang="en-US" baseline="0" dirty="0"/>
              <a:t> will lead to wider disturbance rejection region, but at the same time the larger disturbance amplification. Which will influence the stability of system.</a:t>
            </a:r>
          </a:p>
          <a:p>
            <a:endParaRPr lang="en-US" baseline="0" dirty="0"/>
          </a:p>
          <a:p>
            <a:r>
              <a:rPr lang="en-US" baseline="0" dirty="0"/>
              <a:t>Finally we choose </a:t>
            </a:r>
            <a:r>
              <a:rPr lang="en-US" baseline="0" dirty="0" err="1"/>
              <a:t>belta</a:t>
            </a:r>
            <a:r>
              <a:rPr lang="en-US" baseline="0" dirty="0"/>
              <a:t> =.997.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85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we will introduce how to improve the tracking </a:t>
            </a:r>
            <a:r>
              <a:rPr lang="en-US" dirty="0" err="1"/>
              <a:t>perfromance</a:t>
            </a:r>
            <a:r>
              <a:rPr lang="en-US" dirty="0"/>
              <a:t>. We propose</a:t>
            </a:r>
            <a:r>
              <a:rPr lang="en-US" baseline="0" dirty="0"/>
              <a:t> to use an add-on </a:t>
            </a:r>
            <a:r>
              <a:rPr lang="en-US" baseline="0" dirty="0" err="1"/>
              <a:t>compes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5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C7A1-C8F1-42D3-806D-E53D3AA61F1B}" type="datetime1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A6B9-9213-4739-8E98-17663F88DC6E}" type="datetime1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A3D52-0B8A-45DC-BF5D-6197EF0BD4AE}" type="datetime1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5067300" y="6614344"/>
            <a:ext cx="3898900" cy="24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r>
              <a:rPr lang="en-US" altLang="zh-CN" sz="1000" b="1" dirty="0">
                <a:solidFill>
                  <a:schemeClr val="bg1"/>
                </a:solidFill>
                <a:latin typeface="Georgia" pitchFamily="18" charset="0"/>
              </a:rPr>
              <a:t>Dynamics,</a:t>
            </a:r>
            <a:r>
              <a:rPr lang="en-US" altLang="zh-CN" sz="1000" b="1" baseline="0" dirty="0">
                <a:solidFill>
                  <a:schemeClr val="bg1"/>
                </a:solidFill>
                <a:latin typeface="Georgia" pitchFamily="18" charset="0"/>
              </a:rPr>
              <a:t> Sensing, and Controls </a:t>
            </a:r>
            <a:r>
              <a:rPr lang="en-US" altLang="zh-CN" sz="1000" b="1" dirty="0">
                <a:solidFill>
                  <a:schemeClr val="bg1"/>
                </a:solidFill>
                <a:latin typeface="Georgia" pitchFamily="18" charset="0"/>
              </a:rPr>
              <a:t>Laboratory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007225" y="63292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A466926-17EF-4CAC-B717-1CD0EBB509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9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F8D4C-A7BD-4108-A732-302740C99FD3}" type="datetime1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2FC9-54A1-4366-9049-AD7EEF9B326F}" type="datetime1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D559-5497-4DBA-A0B4-0CA4ECA5F821}" type="datetime1">
              <a:rPr lang="en-US" smtClean="0"/>
              <a:t>8/5/2018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CEDC-C41E-4210-B192-E13477D3C5BD}" type="datetime1">
              <a:rPr lang="en-US" smtClean="0"/>
              <a:t>8/5/2018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1297-AC2D-46D4-A5DA-874A9E44F5B4}" type="datetime1">
              <a:rPr lang="en-US" smtClean="0"/>
              <a:t>8/5/2018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000" y="0"/>
            <a:ext cx="7696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fld id="{73DFDB08-CC9F-4A5A-BC64-B236482DDBEC}" type="datetime1">
              <a:rPr lang="en-US" smtClean="0"/>
              <a:t>8/5/2018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Yuan Y.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0"/>
          <p:cNvSpPr txBox="1">
            <a:spLocks/>
          </p:cNvSpPr>
          <p:nvPr userDrawn="1"/>
        </p:nvSpPr>
        <p:spPr>
          <a:xfrm>
            <a:off x="2286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Dynamics, Sensing, and Controls Laboratory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9461-208F-4651-97A3-B3D32C6FC77F}" type="datetime1">
              <a:rPr lang="en-US" smtClean="0"/>
              <a:t>8/5/2018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4D3EA-BA14-4190-B5F0-4B355981333B}" type="datetime1">
              <a:rPr lang="en-US" smtClean="0"/>
              <a:t>8/5/2018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BA4C6-3F96-46E7-BFC0-69E72903516E}" type="datetime1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23"/>
          <p:cNvGrpSpPr>
            <a:grpSpLocks/>
          </p:cNvGrpSpPr>
          <p:nvPr userDrawn="1"/>
        </p:nvGrpSpPr>
        <p:grpSpPr bwMode="auto">
          <a:xfrm>
            <a:off x="1270000" y="787400"/>
            <a:ext cx="7588250" cy="76200"/>
            <a:chOff x="864" y="624"/>
            <a:chExt cx="4780" cy="48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 flipV="1">
              <a:off x="864" y="624"/>
              <a:ext cx="4751" cy="48"/>
            </a:xfrm>
            <a:prstGeom prst="rect">
              <a:avLst/>
            </a:prstGeom>
            <a:gradFill rotWithShape="1">
              <a:gsLst>
                <a:gs pos="0">
                  <a:srgbClr val="243155"/>
                </a:gs>
                <a:gs pos="100000">
                  <a:srgbClr val="33339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0" tIns="0" rIns="0" bIns="0" anchor="ctr"/>
            <a:lstStyle/>
            <a:p>
              <a:pPr marL="342900" indent="-342900" algn="just">
                <a:defRPr/>
              </a:pPr>
              <a:endParaRPr lang="en-US" altLang="zh-CN" sz="1200" b="1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9" name="AutoShape 25"/>
            <p:cNvSpPr>
              <a:spLocks noChangeArrowheads="1"/>
            </p:cNvSpPr>
            <p:nvPr userDrawn="1"/>
          </p:nvSpPr>
          <p:spPr bwMode="auto">
            <a:xfrm>
              <a:off x="5595" y="624"/>
              <a:ext cx="49" cy="48"/>
            </a:xfrm>
            <a:prstGeom prst="flowChartInputOutpu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" name="Picture 21" descr="uconnlogo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9.png"/><Relationship Id="rId4" Type="http://schemas.openxmlformats.org/officeDocument/2006/relationships/image" Target="../media/image24.wmf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oleObject" Target="../embeddings/oleObject100.bin"/><Relationship Id="rId18" Type="http://schemas.openxmlformats.org/officeDocument/2006/relationships/image" Target="NUL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wmf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36.png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21.png"/><Relationship Id="rId4" Type="http://schemas.openxmlformats.org/officeDocument/2006/relationships/image" Target="../media/image230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41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2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40.wmf"/><Relationship Id="rId5" Type="http://schemas.openxmlformats.org/officeDocument/2006/relationships/image" Target="../media/image37.wmf"/><Relationship Id="rId15" Type="http://schemas.openxmlformats.org/officeDocument/2006/relationships/oleObject" Target="../embeddings/oleObject17.bin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9.wmf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55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emf"/><Relationship Id="rId11" Type="http://schemas.openxmlformats.org/officeDocument/2006/relationships/image" Target="../media/image57.jpeg"/><Relationship Id="rId5" Type="http://schemas.openxmlformats.org/officeDocument/2006/relationships/image" Target="../media/image52.wmf"/><Relationship Id="rId10" Type="http://schemas.openxmlformats.org/officeDocument/2006/relationships/image" Target="../media/image54.wmf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25.bin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63.emf"/><Relationship Id="rId10" Type="http://schemas.openxmlformats.org/officeDocument/2006/relationships/image" Target="../media/image59.w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6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84.wmf"/><Relationship Id="rId18" Type="http://schemas.openxmlformats.org/officeDocument/2006/relationships/image" Target="../media/image130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160.png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30.bin"/><Relationship Id="rId17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2.bin"/><Relationship Id="rId20" Type="http://schemas.openxmlformats.org/officeDocument/2006/relationships/image" Target="../media/image150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83.wmf"/><Relationship Id="rId5" Type="http://schemas.openxmlformats.org/officeDocument/2006/relationships/image" Target="../media/image80.wmf"/><Relationship Id="rId15" Type="http://schemas.openxmlformats.org/officeDocument/2006/relationships/image" Target="../media/image85.wmf"/><Relationship Id="rId23" Type="http://schemas.openxmlformats.org/officeDocument/2006/relationships/image" Target="../media/image18.png"/><Relationship Id="rId10" Type="http://schemas.openxmlformats.org/officeDocument/2006/relationships/oleObject" Target="../embeddings/oleObject29.bin"/><Relationship Id="rId19" Type="http://schemas.openxmlformats.org/officeDocument/2006/relationships/image" Target="../media/image87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31.bin"/><Relationship Id="rId22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0.emf"/><Relationship Id="rId4" Type="http://schemas.openxmlformats.org/officeDocument/2006/relationships/oleObject" Target="../embeddings/oleObject3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290.wmf"/><Relationship Id="rId3" Type="http://schemas.openxmlformats.org/officeDocument/2006/relationships/image" Target="../media/image250.png"/><Relationship Id="rId7" Type="http://schemas.openxmlformats.org/officeDocument/2006/relationships/image" Target="../media/image92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00.png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91.emf"/><Relationship Id="rId15" Type="http://schemas.openxmlformats.org/officeDocument/2006/relationships/image" Target="../media/image22.png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92.wmf"/><Relationship Id="rId14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3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oleObject" Target="../embeddings/oleObject43.bin"/><Relationship Id="rId3" Type="http://schemas.openxmlformats.org/officeDocument/2006/relationships/oleObject" Target="../embeddings/oleObject39.bin"/><Relationship Id="rId7" Type="http://schemas.openxmlformats.org/officeDocument/2006/relationships/image" Target="../media/image102.emf"/><Relationship Id="rId12" Type="http://schemas.openxmlformats.org/officeDocument/2006/relationships/image" Target="../media/image10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40.bin"/><Relationship Id="rId15" Type="http://schemas.openxmlformats.org/officeDocument/2006/relationships/image" Target="../media/image360.png"/><Relationship Id="rId10" Type="http://schemas.openxmlformats.org/officeDocument/2006/relationships/image" Target="../media/image99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10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8.gif"/><Relationship Id="rId4" Type="http://schemas.openxmlformats.org/officeDocument/2006/relationships/image" Target="../media/image10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emf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1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17.wmf"/><Relationship Id="rId10" Type="http://schemas.openxmlformats.org/officeDocument/2006/relationships/image" Target="../media/image120.png"/><Relationship Id="rId4" Type="http://schemas.openxmlformats.org/officeDocument/2006/relationships/oleObject" Target="../embeddings/oleObject45.bin"/><Relationship Id="rId9" Type="http://schemas.openxmlformats.org/officeDocument/2006/relationships/image" Target="../media/image119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12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22.wmf"/><Relationship Id="rId12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124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12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if"/><Relationship Id="rId2" Type="http://schemas.openxmlformats.org/officeDocument/2006/relationships/image" Target="../media/image12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tif"/><Relationship Id="rId4" Type="http://schemas.openxmlformats.org/officeDocument/2006/relationships/image" Target="../media/image129.t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136.wmf"/><Relationship Id="rId18" Type="http://schemas.openxmlformats.org/officeDocument/2006/relationships/image" Target="../media/image139.e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33.w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13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8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135.wmf"/><Relationship Id="rId5" Type="http://schemas.openxmlformats.org/officeDocument/2006/relationships/image" Target="../media/image132.wmf"/><Relationship Id="rId15" Type="http://schemas.openxmlformats.org/officeDocument/2006/relationships/image" Target="../media/image137.wmf"/><Relationship Id="rId10" Type="http://schemas.openxmlformats.org/officeDocument/2006/relationships/oleObject" Target="../embeddings/oleObject55.bin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34.wmf"/><Relationship Id="rId14" Type="http://schemas.openxmlformats.org/officeDocument/2006/relationships/oleObject" Target="../embeddings/oleObject57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iff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tiff"/><Relationship Id="rId5" Type="http://schemas.openxmlformats.org/officeDocument/2006/relationships/image" Target="../media/image142.tiff"/><Relationship Id="rId4" Type="http://schemas.openxmlformats.org/officeDocument/2006/relationships/image" Target="../media/image141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8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3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image" Target="../media/image149.png"/><Relationship Id="rId16" Type="http://schemas.openxmlformats.org/officeDocument/2006/relationships/image" Target="../media/image10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5" Type="http://schemas.openxmlformats.org/officeDocument/2006/relationships/image" Target="../media/image165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40.wmf"/><Relationship Id="rId18" Type="http://schemas.openxmlformats.org/officeDocument/2006/relationships/image" Target="../media/image43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67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168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60.bin"/><Relationship Id="rId20" Type="http://schemas.openxmlformats.org/officeDocument/2006/relationships/image" Target="../media/image169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39.wmf"/><Relationship Id="rId5" Type="http://schemas.openxmlformats.org/officeDocument/2006/relationships/image" Target="../media/image37.wmf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14.bin"/><Relationship Id="rId19" Type="http://schemas.openxmlformats.org/officeDocument/2006/relationships/oleObject" Target="../embeddings/oleObject61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16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172.wmf"/><Relationship Id="rId26" Type="http://schemas.openxmlformats.org/officeDocument/2006/relationships/oleObject" Target="../embeddings/oleObject67.bin"/><Relationship Id="rId3" Type="http://schemas.openxmlformats.org/officeDocument/2006/relationships/notesSlide" Target="../notesSlides/notesSlide30.xml"/><Relationship Id="rId21" Type="http://schemas.openxmlformats.org/officeDocument/2006/relationships/oleObject" Target="../embeddings/oleObject66.bin"/><Relationship Id="rId7" Type="http://schemas.openxmlformats.org/officeDocument/2006/relationships/oleObject" Target="../embeddings/oleObject200.bin"/><Relationship Id="rId12" Type="http://schemas.openxmlformats.org/officeDocument/2006/relationships/image" Target="../media/image171.wmf"/><Relationship Id="rId17" Type="http://schemas.openxmlformats.org/officeDocument/2006/relationships/oleObject" Target="../embeddings/oleObject65.bin"/><Relationship Id="rId25" Type="http://schemas.openxmlformats.org/officeDocument/2006/relationships/image" Target="../media/image361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42.wmf"/><Relationship Id="rId20" Type="http://schemas.openxmlformats.org/officeDocument/2006/relationships/image" Target="../media/image172.wmf"/><Relationship Id="rId29" Type="http://schemas.openxmlformats.org/officeDocument/2006/relationships/image" Target="../media/image174.wmf"/><Relationship Id="rId1" Type="http://schemas.openxmlformats.org/officeDocument/2006/relationships/vmlDrawing" Target="../drawings/vmlDrawing18.vml"/><Relationship Id="rId11" Type="http://schemas.openxmlformats.org/officeDocument/2006/relationships/oleObject" Target="../embeddings/oleObject210.bin"/><Relationship Id="rId24" Type="http://schemas.openxmlformats.org/officeDocument/2006/relationships/image" Target="../media/image173.wmf"/><Relationship Id="rId5" Type="http://schemas.openxmlformats.org/officeDocument/2006/relationships/image" Target="../media/image170.wmf"/><Relationship Id="rId15" Type="http://schemas.openxmlformats.org/officeDocument/2006/relationships/oleObject" Target="../embeddings/oleObject220.bin"/><Relationship Id="rId23" Type="http://schemas.openxmlformats.org/officeDocument/2006/relationships/oleObject" Target="../embeddings/oleObject240.bin"/><Relationship Id="rId28" Type="http://schemas.openxmlformats.org/officeDocument/2006/relationships/oleObject" Target="../embeddings/oleObject250.bin"/><Relationship Id="rId10" Type="http://schemas.openxmlformats.org/officeDocument/2006/relationships/image" Target="../media/image171.wmf"/><Relationship Id="rId19" Type="http://schemas.openxmlformats.org/officeDocument/2006/relationships/oleObject" Target="../embeddings/oleObject230.bin"/><Relationship Id="rId4" Type="http://schemas.openxmlformats.org/officeDocument/2006/relationships/oleObject" Target="../embeddings/oleObject62.bin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42.wmf"/><Relationship Id="rId22" Type="http://schemas.openxmlformats.org/officeDocument/2006/relationships/image" Target="../media/image173.wmf"/><Relationship Id="rId27" Type="http://schemas.openxmlformats.org/officeDocument/2006/relationships/image" Target="../media/image174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51.png"/><Relationship Id="rId18" Type="http://schemas.openxmlformats.org/officeDocument/2006/relationships/oleObject" Target="../embeddings/oleObject74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76.wmf"/><Relationship Id="rId17" Type="http://schemas.openxmlformats.org/officeDocument/2006/relationships/image" Target="../media/image180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3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178.wmf"/><Relationship Id="rId5" Type="http://schemas.openxmlformats.org/officeDocument/2006/relationships/image" Target="../media/image175.emf"/><Relationship Id="rId15" Type="http://schemas.openxmlformats.org/officeDocument/2006/relationships/image" Target="../media/image179.wmf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181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177.wmf"/><Relationship Id="rId14" Type="http://schemas.openxmlformats.org/officeDocument/2006/relationships/oleObject" Target="../embeddings/oleObject72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429596"/>
            <a:ext cx="9144000" cy="1978025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</a:pPr>
            <a:r>
              <a:rPr lang="en-US" altLang="zh-CN" sz="3200" dirty="0">
                <a:solidFill>
                  <a:srgbClr val="C80000"/>
                </a:solidFill>
              </a:rPr>
              <a:t> </a:t>
            </a:r>
            <a:r>
              <a:rPr lang="en-US" altLang="zh-CN" sz="3200" dirty="0">
                <a:solidFill>
                  <a:srgbClr val="C80000"/>
                </a:solidFill>
              </a:rPr>
              <a:t>Advanced Control Design for Wind Turbines</a:t>
            </a:r>
            <a:endParaRPr lang="en-US" altLang="zh-CN" sz="3200" dirty="0">
              <a:solidFill>
                <a:srgbClr val="C80000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3241211"/>
            <a:ext cx="9144000" cy="629589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altLang="zh-CN" sz="2400" dirty="0">
                <a:latin typeface="+mj-lt"/>
                <a:cs typeface="Arial" pitchFamily="34" charset="0"/>
              </a:rPr>
              <a:t>Yuan Yuan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1124" y="4597047"/>
            <a:ext cx="57628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000" dirty="0">
              <a:cs typeface="Arial" pitchFamily="34" charset="0"/>
            </a:endParaRPr>
          </a:p>
          <a:p>
            <a:pPr algn="ctr"/>
            <a:r>
              <a:rPr lang="en-US" sz="2000" dirty="0">
                <a:cs typeface="Arial" pitchFamily="34" charset="0"/>
              </a:rPr>
              <a:t>August 9</a:t>
            </a:r>
            <a:r>
              <a:rPr lang="en-US" sz="2000" baseline="30000" dirty="0">
                <a:cs typeface="Arial" pitchFamily="34" charset="0"/>
              </a:rPr>
              <a:t>th</a:t>
            </a:r>
            <a:r>
              <a:rPr lang="en-US" sz="2000" dirty="0">
                <a:cs typeface="Arial" pitchFamily="34" charset="0"/>
              </a:rPr>
              <a:t>, 2018</a:t>
            </a:r>
          </a:p>
          <a:p>
            <a:pPr algn="ctr"/>
            <a:r>
              <a:rPr lang="en-US" altLang="zh-CN" sz="2000" dirty="0">
                <a:cs typeface="Arial" pitchFamily="34" charset="0"/>
              </a:rPr>
              <a:t>Corning Incorporated</a:t>
            </a:r>
          </a:p>
          <a:p>
            <a:pPr algn="ctr"/>
            <a:r>
              <a:rPr lang="en-US" altLang="zh-CN" sz="2000" dirty="0">
                <a:cs typeface="Arial" pitchFamily="34" charset="0"/>
              </a:rPr>
              <a:t>Corning, NY, USA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547" y="3819073"/>
            <a:ext cx="9144000" cy="629589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cs typeface="Arial" pitchFamily="34" charset="0"/>
              </a:rPr>
              <a:t>PhD candidate</a:t>
            </a:r>
          </a:p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cs typeface="Arial" pitchFamily="34" charset="0"/>
              </a:rPr>
              <a:t>University of Connecticut</a:t>
            </a:r>
          </a:p>
        </p:txBody>
      </p:sp>
    </p:spTree>
    <p:extLst>
      <p:ext uri="{BB962C8B-B14F-4D97-AF65-F5344CB8AC3E}">
        <p14:creationId xmlns:p14="http://schemas.microsoft.com/office/powerpoint/2010/main" val="249937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Control Architecture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9250" y="4886489"/>
            <a:ext cx="611505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Torque control: Standard torque control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Pitch control: Model predictive control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Arial" panose="020B0604020202020204" pitchFamily="34" charset="0"/>
              </a:rPr>
              <a:t>Yaw control: Not involved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1623"/>
            <a:ext cx="7777713" cy="333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4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51450" y="1063575"/>
            <a:ext cx="3581400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Baseline Gain Scheduling Proportional Integral Derivative pitch controller </a:t>
            </a:r>
            <a:r>
              <a:rPr lang="en-US" sz="2200" baseline="30000" dirty="0">
                <a:latin typeface="+mn-lt"/>
              </a:rPr>
              <a:t>[1]</a:t>
            </a:r>
            <a:endParaRPr lang="en-US" sz="2200" b="1" i="1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358900" y="3503557"/>
          <a:ext cx="3365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Equation" r:id="rId3" imgW="3365280" imgH="482400" progId="Equation.DSMT4">
                  <p:embed/>
                </p:oleObj>
              </mc:Choice>
              <mc:Fallback>
                <p:oleObj name="Equation" r:id="rId3" imgW="3365280" imgH="4824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8900" y="3503557"/>
                        <a:ext cx="33655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78250" y="4737087"/>
          <a:ext cx="1473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5" name="Equation" r:id="rId5" imgW="1473120" imgH="685800" progId="Equation.DSMT4">
                  <p:embed/>
                </p:oleObj>
              </mc:Choice>
              <mc:Fallback>
                <p:oleObj name="Equation" r:id="rId5" imgW="1473120" imgH="6858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8250" y="4737087"/>
                        <a:ext cx="1473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Baseline Pitch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251450" y="2426735"/>
                <a:ext cx="3463925" cy="14478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64008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1600" i="1" dirty="0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1600" dirty="0">
                    <a:latin typeface="+mn-lt"/>
                  </a:rPr>
                  <a:t>: small perturbation of blade pitch angle about the operating point</a:t>
                </a:r>
              </a:p>
              <a:p>
                <a:pPr marL="64008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1600" b="0" i="1" dirty="0" smtClean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1600" dirty="0">
                    <a:latin typeface="+mn-lt"/>
                  </a:rPr>
                  <a:t>: error between measured generator speed and rated set point value</a:t>
                </a:r>
                <a:endParaRPr lang="en-US" sz="1600" i="1" dirty="0">
                  <a:latin typeface="+mn-lt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450" y="2426735"/>
                <a:ext cx="3463925" cy="1447800"/>
              </a:xfrm>
              <a:prstGeom prst="rect">
                <a:avLst/>
              </a:prstGeom>
              <a:blipFill>
                <a:blip r:embed="rId7"/>
                <a:stretch>
                  <a:fillRect t="-1261" r="-879" b="-17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08735" y="4172182"/>
            <a:ext cx="8581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Gain scheduling factor to accommodate time-varying operating wind condition</a:t>
            </a: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808759" y="5975752"/>
                <a:ext cx="4441762" cy="35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alibri" panose="020F0502020204030204" pitchFamily="34" charset="0"/>
                  <a:buChar char="–"/>
                </a:pPr>
                <a:r>
                  <a:rPr lang="en-US" sz="1600" dirty="0">
                    <a:latin typeface="+mn-lt"/>
                  </a:rPr>
                  <a:t>Gain scheduling: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are changed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59" y="5975752"/>
                <a:ext cx="4441762" cy="357534"/>
              </a:xfrm>
              <a:prstGeom prst="rect">
                <a:avLst/>
              </a:prstGeom>
              <a:blipFill>
                <a:blip r:embed="rId8"/>
                <a:stretch>
                  <a:fillRect l="-824"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612441" y="6290834"/>
            <a:ext cx="6448426" cy="31547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Jonkman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Renewable Energy Laboratory Technical Report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2009.</a:t>
            </a:r>
          </a:p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18284" y="5413362"/>
                <a:ext cx="7144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alibri" panose="020F0502020204030204" pitchFamily="34" charset="0"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: blade pitch angle at which the pitch sensitivity is doubled from its value at the rated operating point.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84" y="5413362"/>
                <a:ext cx="7144615" cy="584775"/>
              </a:xfrm>
              <a:prstGeom prst="rect">
                <a:avLst/>
              </a:prstGeom>
              <a:blipFill>
                <a:blip r:embed="rId9"/>
                <a:stretch>
                  <a:fillRect l="-427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35" y="1214774"/>
            <a:ext cx="4216527" cy="205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04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38449" y="2362200"/>
            <a:ext cx="52959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>
                <a:solidFill>
                  <a:srgbClr val="0922DD"/>
                </a:solidFill>
                <a:latin typeface="+mn-lt"/>
              </a:rPr>
              <a:t>Background</a:t>
            </a:r>
          </a:p>
          <a:p>
            <a:pPr marL="342900" indent="-342900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Research Objective</a:t>
            </a:r>
          </a:p>
          <a:p>
            <a:pPr marL="342900" indent="-342900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Disturbance observer based control</a:t>
            </a: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marL="342900" indent="-342900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Concluding Remarks</a:t>
            </a:r>
          </a:p>
          <a:p>
            <a:pPr marL="342900" indent="-342900">
              <a:spcBef>
                <a:spcPts val="1200"/>
              </a:spcBef>
              <a:buFont typeface="Wingdings" pitchFamily="2" charset="2"/>
              <a:buChar char="q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Future Tasks</a:t>
            </a:r>
          </a:p>
        </p:txBody>
      </p:sp>
    </p:spTree>
    <p:extLst>
      <p:ext uri="{BB962C8B-B14F-4D97-AF65-F5344CB8AC3E}">
        <p14:creationId xmlns:p14="http://schemas.microsoft.com/office/powerpoint/2010/main" val="99538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0826" y="997596"/>
            <a:ext cx="83580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922DD"/>
                </a:solidFill>
                <a:latin typeface="+mn-lt"/>
              </a:rPr>
              <a:t>Disturbance observer based control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High precision motion control 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 err="1">
                <a:latin typeface="+mn-lt"/>
              </a:rPr>
              <a:t>Micronano</a:t>
            </a:r>
            <a:r>
              <a:rPr lang="en-US" sz="2000" dirty="0">
                <a:latin typeface="+mn-lt"/>
              </a:rPr>
              <a:t> manufacturing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Advantage: great disturbance rejection performance 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Promising to make improvements in wind turbine control area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3" b="8749"/>
          <a:stretch/>
        </p:blipFill>
        <p:spPr>
          <a:xfrm>
            <a:off x="803046" y="4547553"/>
            <a:ext cx="2286000" cy="191493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Disturbance Observer Based Control</a:t>
            </a:r>
          </a:p>
        </p:txBody>
      </p:sp>
      <p:sp>
        <p:nvSpPr>
          <p:cNvPr id="9" name="Rectangle 8"/>
          <p:cNvSpPr/>
          <p:nvPr/>
        </p:nvSpPr>
        <p:spPr>
          <a:xfrm>
            <a:off x="500826" y="3554664"/>
            <a:ext cx="75164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+mn-lt"/>
              </a:rPr>
              <a:t>How is this control strategy tailored for complex wind turbine dynamics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998" y="4897484"/>
            <a:ext cx="809493" cy="6118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0826" y="2733231"/>
            <a:ext cx="7387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Objective: speed and power control, load mitigation at some components</a:t>
            </a:r>
          </a:p>
        </p:txBody>
      </p:sp>
      <p:sp>
        <p:nvSpPr>
          <p:cNvPr id="12" name="Right Arrow 10"/>
          <p:cNvSpPr/>
          <p:nvPr/>
        </p:nvSpPr>
        <p:spPr>
          <a:xfrm>
            <a:off x="4058542" y="5706436"/>
            <a:ext cx="621324" cy="293077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152" y="4695970"/>
            <a:ext cx="2440584" cy="16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70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4276" y="913477"/>
            <a:ext cx="8460124" cy="3554819"/>
            <a:chOff x="74276" y="913477"/>
            <a:chExt cx="8460124" cy="3554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762260" y="913477"/>
                  <a:ext cx="1772140" cy="3554819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wind disturbance</a:t>
                  </a:r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500" i="1">
                              <a:latin typeface="Cambria Math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disturbance model</a:t>
                  </a:r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r>
                        <a:rPr lang="en-US" sz="1500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plant model</a:t>
                  </a:r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/>
                            </a:rPr>
                            <m:t>𝑃</m:t>
                          </m:r>
                        </m:e>
                        <m:sup>
                          <m:r>
                            <a:rPr lang="en-US" sz="15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inversion</a:t>
                  </a:r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r>
                        <a:rPr lang="en-US" sz="1500" b="0" i="1" smtClean="0">
                          <a:latin typeface="Cambria Math"/>
                        </a:rPr>
                        <m:t>𝑄</m:t>
                      </m:r>
                      <m:d>
                        <m:d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filter</a:t>
                  </a:r>
                </a:p>
                <a:p>
                  <a:pPr>
                    <a:lnSpc>
                      <a:spcPct val="125000"/>
                    </a:lnSpc>
                  </a:pPr>
                  <a14:m>
                    <m:oMath xmlns:m="http://schemas.openxmlformats.org/officeDocument/2006/math">
                      <m:r>
                        <a:rPr lang="en-US" sz="1500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500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500" i="1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>
                    <a:lnSpc>
                      <a:spcPct val="125000"/>
                    </a:lnSpc>
                  </a:pP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PID controller</a:t>
                  </a: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260" y="913477"/>
                  <a:ext cx="1772140" cy="355481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680"/>
                  </a:stretch>
                </a:blipFill>
                <a:ln w="19050"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74276" y="939577"/>
              <a:ext cx="6357784" cy="3416524"/>
              <a:chOff x="74276" y="939577"/>
              <a:chExt cx="6357784" cy="3416524"/>
            </a:xfrm>
          </p:grpSpPr>
          <p:pic>
            <p:nvPicPr>
              <p:cNvPr id="9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76" y="939577"/>
                <a:ext cx="6357784" cy="3416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3079387" y="3736400"/>
                <a:ext cx="955460" cy="417265"/>
              </a:xfrm>
              <a:prstGeom prst="rect">
                <a:avLst/>
              </a:prstGeom>
              <a:solidFill>
                <a:schemeClr val="accent6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lowchart: Connector 10"/>
              <p:cNvSpPr/>
              <p:nvPr/>
            </p:nvSpPr>
            <p:spPr>
              <a:xfrm>
                <a:off x="1955800" y="3329223"/>
                <a:ext cx="571500" cy="549285"/>
              </a:xfrm>
              <a:prstGeom prst="flowChartConnector">
                <a:avLst/>
              </a:prstGeom>
              <a:solidFill>
                <a:schemeClr val="accent5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lowchart: Connector 11"/>
              <p:cNvSpPr/>
              <p:nvPr/>
            </p:nvSpPr>
            <p:spPr>
              <a:xfrm>
                <a:off x="3878262" y="1960993"/>
                <a:ext cx="571500" cy="549285"/>
              </a:xfrm>
              <a:prstGeom prst="flowChartConnector">
                <a:avLst/>
              </a:prstGeom>
              <a:solidFill>
                <a:schemeClr val="accent5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01663" y="4530725"/>
            <a:ext cx="8458200" cy="1935861"/>
            <a:chOff x="601663" y="4530725"/>
            <a:chExt cx="8458200" cy="1935861"/>
          </a:xfrm>
        </p:grpSpPr>
        <p:sp>
          <p:nvSpPr>
            <p:cNvPr id="14" name="Curved Left Arrow 6"/>
            <p:cNvSpPr/>
            <p:nvPr/>
          </p:nvSpPr>
          <p:spPr>
            <a:xfrm>
              <a:off x="4660900" y="5172879"/>
              <a:ext cx="568325" cy="1243479"/>
            </a:xfrm>
            <a:prstGeom prst="curvedLeftArrow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01663" y="4530725"/>
              <a:ext cx="8458200" cy="1935861"/>
              <a:chOff x="601663" y="4530725"/>
              <a:chExt cx="8458200" cy="1935861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6" name="Object 15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601663" y="4530725"/>
                  <a:ext cx="8458200" cy="9906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818" name="Equation" r:id="rId6" imgW="8458200" imgH="990360" progId="Equation.DSMT4">
                          <p:embed/>
                        </p:oleObj>
                      </mc:Choice>
                      <mc:Fallback>
                        <p:oleObj name="Equation" r:id="rId6" imgW="8458200" imgH="990360" progId="Equation.DSMT4">
                          <p:embed/>
                          <p:pic>
                            <p:nvPicPr>
                              <p:cNvPr id="14" name="Object 13"/>
                              <p:cNvPicPr/>
                              <p:nvPr/>
                            </p:nvPicPr>
                            <p:blipFill>
                              <a:blip r:embed="rId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01663" y="4530725"/>
                                <a:ext cx="8458200" cy="9906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4" name="Object 1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834627345"/>
                      </p:ext>
                    </p:extLst>
                  </p:nvPr>
                </p:nvGraphicFramePr>
                <p:xfrm>
                  <a:off x="601663" y="4530725"/>
                  <a:ext cx="8458200" cy="9906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8545" name="Equation" r:id="rId8" imgW="8458200" imgH="990360" progId="Equation.DSMT4">
                          <p:embed/>
                        </p:oleObj>
                      </mc:Choice>
                      <mc:Fallback>
                        <p:oleObj name="Equation" r:id="rId8" imgW="8458200" imgH="99036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01663" y="4530725"/>
                                <a:ext cx="8458200" cy="9906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844550" y="5533718"/>
                    <a:ext cx="3651249" cy="416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</m:acc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en-US" sz="2000" dirty="0">
                        <a:solidFill>
                          <a:srgbClr val="FF0000"/>
                        </a:solidFill>
                      </a:rPr>
                      <a:t> directly cancels out </a:t>
                    </a:r>
                    <a14:m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</m:d>
                      </m:oMath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550" y="5533718"/>
                    <a:ext cx="3651249" cy="416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4412" b="-264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/>
              <p:cNvGrpSpPr/>
              <p:nvPr/>
            </p:nvGrpSpPr>
            <p:grpSpPr>
              <a:xfrm>
                <a:off x="6064659" y="6066476"/>
                <a:ext cx="2897288" cy="400110"/>
                <a:chOff x="3373856" y="6169171"/>
                <a:chExt cx="2897288" cy="400110"/>
              </a:xfrm>
            </p:grpSpPr>
            <p:sp>
              <p:nvSpPr>
                <p:cNvPr id="27" name="Right Arrow 18"/>
                <p:cNvSpPr/>
                <p:nvPr/>
              </p:nvSpPr>
              <p:spPr>
                <a:xfrm>
                  <a:off x="3373856" y="6216063"/>
                  <a:ext cx="621324" cy="293077"/>
                </a:xfrm>
                <a:prstGeom prst="rightArrow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4176743" y="6169171"/>
                  <a:ext cx="20944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>
                      <a:solidFill>
                        <a:srgbClr val="FF0000"/>
                      </a:solidFill>
                    </a:rPr>
                    <a:t>filter</a:t>
                  </a:r>
                  <a:r>
                    <a:rPr lang="en-US" sz="20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000" i="1" dirty="0">
                      <a:solidFill>
                        <a:srgbClr val="FF0000"/>
                      </a:solidFill>
                    </a:rPr>
                    <a:t>Q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9" name="Object 18"/>
                  <p:cNvGraphicFramePr>
                    <a:graphicFrameLocks noChangeAspect="1"/>
                  </p:cNvGraphicFramePr>
                  <p:nvPr>
                    <p:extLst/>
                  </p:nvPr>
                </p:nvGraphicFramePr>
                <p:xfrm>
                  <a:off x="749300" y="5995555"/>
                  <a:ext cx="3886200" cy="4572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819" name="Equation" r:id="rId11" imgW="3886200" imgH="457200" progId="Equation.DSMT4">
                          <p:embed/>
                        </p:oleObj>
                      </mc:Choice>
                      <mc:Fallback>
                        <p:oleObj name="Equation" r:id="rId11" imgW="3886200" imgH="457200" progId="Equation.DSMT4">
                          <p:embed/>
                          <p:pic>
                            <p:nvPicPr>
                              <p:cNvPr id="24" name="Object 23"/>
                              <p:cNvPicPr/>
                              <p:nvPr/>
                            </p:nvPicPr>
                            <p:blipFill>
                              <a:blip r:embed="rId1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49300" y="5995555"/>
                                <a:ext cx="3886200" cy="4572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4" name="Object 2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74082189"/>
                      </p:ext>
                    </p:extLst>
                  </p:nvPr>
                </p:nvGraphicFramePr>
                <p:xfrm>
                  <a:off x="749300" y="5995555"/>
                  <a:ext cx="3886200" cy="4572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338546" name="Equation" r:id="rId13" imgW="3886200" imgH="457200" progId="Equation.DSMT4">
                          <p:embed/>
                        </p:oleObj>
                      </mc:Choice>
                      <mc:Fallback>
                        <p:oleObj name="Equation" r:id="rId13" imgW="3886200" imgH="457200" progId="Equation.DSMT4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49300" y="5995555"/>
                                <a:ext cx="3886200" cy="4572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5270010" y="5239902"/>
                <a:ext cx="3459085" cy="710533"/>
                <a:chOff x="5270010" y="5239902"/>
                <a:chExt cx="3459085" cy="710533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5270010" y="5518635"/>
                  <a:ext cx="3459085" cy="431800"/>
                  <a:chOff x="3852663" y="4429125"/>
                  <a:chExt cx="3459085" cy="431800"/>
                </a:xfrm>
              </p:grpSpPr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074645" y="4458730"/>
                    <a:ext cx="2371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25" name="Object 24"/>
                      <p:cNvGraphicFramePr>
                        <a:graphicFrameLocks noChangeAspect="1"/>
                      </p:cNvGraphicFramePr>
                      <p:nvPr>
                        <p:extLst/>
                      </p:nvPr>
                    </p:nvGraphicFramePr>
                    <p:xfrm>
                      <a:off x="3852663" y="4429125"/>
                      <a:ext cx="2984500" cy="4318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33820" name="Equation" r:id="rId15" imgW="2984400" imgH="431640" progId="Equation.DSMT4">
                              <p:embed/>
                            </p:oleObj>
                          </mc:Choice>
                          <mc:Fallback>
                            <p:oleObj name="Equation" r:id="rId15" imgW="2984400" imgH="431640" progId="Equation.DSMT4">
                              <p:embed/>
                              <p:pic>
                                <p:nvPicPr>
                                  <p:cNvPr id="28" name="Object 27"/>
                                  <p:cNvPicPr/>
                                  <p:nvPr/>
                                </p:nvPicPr>
                                <p:blipFill>
                                  <a:blip r:embed="rId16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3852663" y="4429125"/>
                                    <a:ext cx="2984500" cy="4318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28" name="Object 27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564118066"/>
                          </p:ext>
                        </p:extLst>
                      </p:nvPr>
                    </p:nvGraphicFramePr>
                    <p:xfrm>
                      <a:off x="3852663" y="4429125"/>
                      <a:ext cx="2984500" cy="4318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338547" name="Equation" r:id="rId17" imgW="2984400" imgH="431640" progId="Equation.DSMT4">
                              <p:embed/>
                            </p:oleObj>
                          </mc:Choice>
                          <mc:Fallback>
                            <p:oleObj name="Equation" r:id="rId17" imgW="2984400" imgH="431640" progId="Equation.DSMT4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1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3852663" y="4429125"/>
                                    <a:ext cx="2984500" cy="4318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p:cxnSp>
                <p:nvCxnSpPr>
                  <p:cNvPr id="26" name="Straight Arrow Connector 25"/>
                  <p:cNvCxnSpPr>
                    <a:stCxn id="25" idx="3"/>
                    <a:endCxn id="24" idx="1"/>
                  </p:cNvCxnSpPr>
                  <p:nvPr/>
                </p:nvCxnSpPr>
                <p:spPr>
                  <a:xfrm flipV="1">
                    <a:off x="6837163" y="4643396"/>
                    <a:ext cx="237482" cy="1629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" name="TextBox 21"/>
                <p:cNvSpPr txBox="1"/>
                <p:nvPr/>
              </p:nvSpPr>
              <p:spPr>
                <a:xfrm>
                  <a:off x="5450809" y="5239902"/>
                  <a:ext cx="5861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den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6956446" y="5242415"/>
                  <a:ext cx="8180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num</a:t>
                  </a:r>
                  <a:endParaRPr lang="en-US" dirty="0"/>
                </a:p>
              </p:txBody>
            </p:sp>
          </p:grpSp>
        </p:grpSp>
      </p:grpSp>
      <p:sp>
        <p:nvSpPr>
          <p:cNvPr id="29" name="Rectangle 4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57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45150" y="4439736"/>
            <a:ext cx="83839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Why this controller?</a:t>
            </a:r>
          </a:p>
          <a:p>
            <a:pPr marL="640080" indent="-3429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200" dirty="0">
                <a:latin typeface="+mn-lt"/>
              </a:rPr>
              <a:t>Gain-scheduling PID: perfect gain correction is not strictly guaranteed</a:t>
            </a:r>
          </a:p>
          <a:p>
            <a:pPr marL="640080" indent="-3429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200" dirty="0">
                <a:solidFill>
                  <a:srgbClr val="FF0000"/>
                </a:solidFill>
                <a:latin typeface="+mn-lt"/>
              </a:rPr>
              <a:t>Augmented controller: inner-loop can further reject low frequency disturbance based on the disturbance suppression of the outer-loop.</a:t>
            </a: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endParaRPr lang="en-US" sz="2200" b="1" i="1" dirty="0"/>
          </a:p>
        </p:txBody>
      </p:sp>
      <p:sp>
        <p:nvSpPr>
          <p:cNvPr id="32" name="Rectangle 58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58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527300" y="1999093"/>
            <a:ext cx="3273425" cy="22424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Disturbance Observer Based Controller</a:t>
            </a:r>
          </a:p>
        </p:txBody>
      </p:sp>
    </p:spTree>
    <p:extLst>
      <p:ext uri="{BB962C8B-B14F-4D97-AF65-F5344CB8AC3E}">
        <p14:creationId xmlns:p14="http://schemas.microsoft.com/office/powerpoint/2010/main" val="36888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5763" y="3606947"/>
          <a:ext cx="2578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6" name="Equation" r:id="rId4" imgW="2577960" imgH="609480" progId="Equation.DSMT4">
                  <p:embed/>
                </p:oleObj>
              </mc:Choice>
              <mc:Fallback>
                <p:oleObj name="Equation" r:id="rId4" imgW="2577960" imgH="60948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3606947"/>
                        <a:ext cx="2578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4559" y="956988"/>
            <a:ext cx="8583841" cy="489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500"/>
              </a:spcAft>
            </a:pPr>
            <a:r>
              <a:rPr lang="en-US" altLang="zh-CN" sz="2200" b="1" i="1" dirty="0"/>
              <a:t> </a:t>
            </a:r>
            <a:r>
              <a:rPr lang="en-US" sz="2200" b="1" i="1" dirty="0"/>
              <a:t>Persistent wind disturbance input</a:t>
            </a:r>
            <a:r>
              <a:rPr lang="en-US" sz="2000" dirty="0"/>
              <a:t>:</a:t>
            </a:r>
          </a:p>
          <a:p>
            <a:pPr>
              <a:spcAft>
                <a:spcPts val="500"/>
              </a:spcAft>
            </a:pPr>
            <a:r>
              <a:rPr lang="en-US" sz="20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059" y="2071626"/>
            <a:ext cx="23123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step disturbance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Disturbance Observer based controller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8059" y="2663601"/>
            <a:ext cx="8939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/>
              <a:t>Wind disturbance: Variance between nominal wind speed and the operating wind speed</a:t>
            </a:r>
            <a:endParaRPr lang="en-US" sz="2000" dirty="0"/>
          </a:p>
        </p:txBody>
      </p:sp>
      <p:sp>
        <p:nvSpPr>
          <p:cNvPr id="11" name="Rectangle 8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471103" y="1044803"/>
          <a:ext cx="914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7" name="Equation" r:id="rId6" imgW="914400" imgH="330120" progId="Equation.DSMT4">
                  <p:embed/>
                </p:oleObj>
              </mc:Choice>
              <mc:Fallback>
                <p:oleObj name="Equation" r:id="rId6" imgW="914400" imgH="33012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1103" y="1044803"/>
                        <a:ext cx="914400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6460898" y="1442123"/>
          <a:ext cx="9858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8" name="Equation" r:id="rId8" imgW="977760" imgH="330120" progId="Equation.DSMT4">
                  <p:embed/>
                </p:oleObj>
              </mc:Choice>
              <mc:Fallback>
                <p:oleObj name="Equation" r:id="rId8" imgW="977760" imgH="33012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0898" y="1442123"/>
                        <a:ext cx="985837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2923042" y="2165659"/>
          <a:ext cx="571500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9" name="Equation" r:id="rId10" imgW="571320" imgH="241200" progId="Equation.DSMT4">
                  <p:embed/>
                </p:oleObj>
              </mc:Choice>
              <mc:Fallback>
                <p:oleObj name="Equation" r:id="rId10" imgW="571320" imgH="2412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042" y="2165659"/>
                        <a:ext cx="571500" cy="25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8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907517" y="2168750"/>
          <a:ext cx="58896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0" name="Equation" r:id="rId12" imgW="583920" imgH="291960" progId="Equation.DSMT4">
                  <p:embed/>
                </p:oleObj>
              </mc:Choice>
              <mc:Fallback>
                <p:oleObj name="Equation" r:id="rId12" imgW="583920" imgH="291960" progId="Equation.DSMT4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517" y="2168750"/>
                        <a:ext cx="588962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89828" y="1675724"/>
            <a:ext cx="5044169" cy="323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unknown amplitude, known waveform </a:t>
            </a:r>
          </a:p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4338033" y="3088761"/>
            <a:ext cx="4736421" cy="2703848"/>
            <a:chOff x="4293278" y="3440110"/>
            <a:chExt cx="4736421" cy="2703848"/>
          </a:xfrm>
        </p:grpSpPr>
        <p:pic>
          <p:nvPicPr>
            <p:cNvPr id="21" name="Picture 47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3278" y="3452810"/>
              <a:ext cx="4736421" cy="2691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6472531" y="3886347"/>
              <a:ext cx="1018587" cy="358537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73700" y="3487444"/>
              <a:ext cx="961797" cy="420690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4712378" y="3440110"/>
              <a:ext cx="451759" cy="455324"/>
            </a:xfrm>
            <a:prstGeom prst="flowChartConnector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6978832" y="4326207"/>
              <a:ext cx="451759" cy="455324"/>
            </a:xfrm>
            <a:prstGeom prst="flowChartConnector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68059" y="4262118"/>
            <a:ext cx="5522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Disturbance rejection is achieved if 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627683"/>
              </p:ext>
            </p:extLst>
          </p:nvPr>
        </p:nvGraphicFramePr>
        <p:xfrm>
          <a:off x="204559" y="5683023"/>
          <a:ext cx="44958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Equation" r:id="rId15" imgW="4495680" imgH="863280" progId="Equation.DSMT4">
                  <p:embed/>
                </p:oleObj>
              </mc:Choice>
              <mc:Fallback>
                <p:oleObj name="Equation" r:id="rId15" imgW="4495680" imgH="863280" progId="Equation.DSMT4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559" y="5683023"/>
                        <a:ext cx="4495800" cy="8636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529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118937" y="-1"/>
            <a:ext cx="8025062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5-DOF Linearized Model (Preliminary Result)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2276" y="1012506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>
                <a:latin typeface="+mn-lt"/>
                <a:cs typeface="Arial" panose="020B0604020202020204" pitchFamily="34" charset="0"/>
              </a:rPr>
              <a:t>5 DOF: Generator DOF, drivetrain torsional </a:t>
            </a:r>
            <a:r>
              <a:rPr lang="en-US" sz="2000" dirty="0" err="1">
                <a:latin typeface="+mn-lt"/>
                <a:cs typeface="Arial" panose="020B0604020202020204" pitchFamily="34" charset="0"/>
              </a:rPr>
              <a:t>flexiblity</a:t>
            </a:r>
            <a:r>
              <a:rPr lang="en-US" sz="2000" dirty="0">
                <a:latin typeface="+mn-lt"/>
                <a:cs typeface="Arial" panose="020B0604020202020204" pitchFamily="34" charset="0"/>
              </a:rPr>
              <a:t> DOF, and first </a:t>
            </a:r>
            <a:r>
              <a:rPr lang="en-US" sz="2000" dirty="0" err="1">
                <a:latin typeface="+mn-lt"/>
                <a:cs typeface="Arial" panose="020B0604020202020204" pitchFamily="34" charset="0"/>
              </a:rPr>
              <a:t>flapwise</a:t>
            </a:r>
            <a:r>
              <a:rPr lang="en-US" sz="2000" dirty="0">
                <a:latin typeface="+mn-lt"/>
                <a:cs typeface="Arial" panose="020B0604020202020204" pitchFamily="34" charset="0"/>
              </a:rPr>
              <a:t> blade mode DOF (three blades)</a:t>
            </a:r>
            <a:endParaRPr lang="en-US" sz="220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80228" y="1615119"/>
            <a:ext cx="7447485" cy="4966655"/>
            <a:chOff x="780228" y="1615119"/>
            <a:chExt cx="7447485" cy="496665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63" y="1615119"/>
              <a:ext cx="3559500" cy="2665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163" y="1634169"/>
              <a:ext cx="3559500" cy="2665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228" y="4073609"/>
              <a:ext cx="3671370" cy="2508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163" y="4085989"/>
              <a:ext cx="3578550" cy="24672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Rectangle 10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05719" y="4268283"/>
            <a:ext cx="2152331" cy="1956816"/>
          </a:xfrm>
          <a:prstGeom prst="rect">
            <a:avLst/>
          </a:prstGeom>
          <a:solidFill>
            <a:srgbClr val="00B0F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05719" y="1836630"/>
            <a:ext cx="2762934" cy="629844"/>
          </a:xfrm>
          <a:prstGeom prst="rect">
            <a:avLst/>
          </a:prstGeom>
          <a:solidFill>
            <a:srgbClr val="00B0F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38457" y="6093490"/>
            <a:ext cx="744554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Further analysis is needed to deal with the nonlinearities</a:t>
            </a:r>
          </a:p>
        </p:txBody>
      </p:sp>
    </p:spTree>
    <p:extLst>
      <p:ext uri="{BB962C8B-B14F-4D97-AF65-F5344CB8AC3E}">
        <p14:creationId xmlns:p14="http://schemas.microsoft.com/office/powerpoint/2010/main" val="2757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4695" y="1600067"/>
            <a:ext cx="8229600" cy="398242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Test wind turbine</a:t>
            </a: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NREL offshore 5-MW baseline </a:t>
            </a:r>
          </a:p>
          <a:p>
            <a:pPr lvl="1">
              <a:spcAft>
                <a:spcPts val="500"/>
              </a:spcAft>
              <a:buSzPct val="75000"/>
            </a:pPr>
            <a:r>
              <a:rPr lang="en-US" dirty="0">
                <a:latin typeface="+mn-lt"/>
              </a:rPr>
              <a:t>      wind turbine 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Degree of freedom (DOF)</a:t>
            </a: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16 DOFs* 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Turbulent wind field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Simulation time</a:t>
            </a: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Run time: 0 to 600 s</a:t>
            </a: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Integration step size: 0.0125 s 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+mn-lt"/>
              </a:rPr>
              <a:t>Blade pitch limit and pitch rate limit </a:t>
            </a:r>
            <a:r>
              <a:rPr lang="en-US" sz="1600" baseline="30000" dirty="0">
                <a:latin typeface="+mn-lt"/>
              </a:rPr>
              <a:t>[1]</a:t>
            </a:r>
            <a:r>
              <a:rPr lang="en-US" sz="1600" dirty="0">
                <a:latin typeface="+mn-lt"/>
              </a:rPr>
              <a:t> </a:t>
            </a:r>
            <a:endParaRPr lang="en-US" sz="2200" dirty="0">
              <a:latin typeface="+mn-lt"/>
            </a:endParaRP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Minimum/maximum blade pitch: 0 degree / 90 degree</a:t>
            </a:r>
          </a:p>
          <a:p>
            <a:pPr marL="800100" lvl="1" indent="-342900">
              <a:spcAft>
                <a:spcPts val="5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Maximum absolute blade pitch rate: 8 degree/s</a:t>
            </a:r>
            <a:endParaRPr lang="en-US" sz="2000" dirty="0">
              <a:latin typeface="+mn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Case Study: Nonlinear plant</a:t>
            </a:r>
          </a:p>
        </p:txBody>
      </p:sp>
      <p:sp>
        <p:nvSpPr>
          <p:cNvPr id="8" name="Rectangle 7"/>
          <p:cNvSpPr/>
          <p:nvPr/>
        </p:nvSpPr>
        <p:spPr>
          <a:xfrm>
            <a:off x="546467" y="1018198"/>
            <a:ext cx="2015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400" b="1" i="1" dirty="0"/>
              <a:t>Case study: </a:t>
            </a:r>
          </a:p>
        </p:txBody>
      </p:sp>
      <p:sp>
        <p:nvSpPr>
          <p:cNvPr id="9" name="Rectangle 8"/>
          <p:cNvSpPr/>
          <p:nvPr/>
        </p:nvSpPr>
        <p:spPr>
          <a:xfrm>
            <a:off x="622669" y="5722644"/>
            <a:ext cx="6089096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Jonkman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2009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Renewable Energy Laboratory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Golden, CO.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2669" y="5973358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*First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flapwise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blade mode (3 blades), second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flapwise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blade mode (3 blades), first edgewise blade mode (3 blades), drivetrain rotational-flexibility, generator, yaw, first fore-aft tower bending-mode, second fore-aft tower bending-mode, first side-to-side tower bending-mode, second side-to-side tower bending-mode.</a:t>
            </a:r>
          </a:p>
        </p:txBody>
      </p:sp>
      <p:pic>
        <p:nvPicPr>
          <p:cNvPr id="11" name="Picture 2" descr="D:\ASME2016\wind_fiel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269" y="1018198"/>
            <a:ext cx="3977102" cy="369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8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00" y="727807"/>
            <a:ext cx="3558000" cy="26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Performance comparison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8" name="Rectangle 7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83" y="727807"/>
            <a:ext cx="3558000" cy="26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50657" y="3393900"/>
            <a:ext cx="3843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Results: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50657" y="3868817"/>
            <a:ext cx="4280452" cy="268149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3.59% - 9.56% decrease in 6 wind fields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2.38% - 8.01% increase in 3 wind fields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Limited performance due to trade-off with respect to the stability issue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spcAft>
                <a:spcPts val="500"/>
              </a:spcAft>
            </a:pPr>
            <a:r>
              <a:rPr lang="en-US" sz="2200" dirty="0"/>
              <a:t>     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8" y="3391806"/>
            <a:ext cx="4108732" cy="31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04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7325" y="3321847"/>
          <a:ext cx="3949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4" name="Equation" r:id="rId4" imgW="3949560" imgH="774360" progId="Equation.DSMT4">
                  <p:embed/>
                </p:oleObj>
              </mc:Choice>
              <mc:Fallback>
                <p:oleObj name="Equation" r:id="rId4" imgW="3949560" imgH="77436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325" y="3321847"/>
                        <a:ext cx="3949700" cy="774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366812" y="2792366"/>
            <a:ext cx="4616615" cy="3594096"/>
            <a:chOff x="4647725" y="3699781"/>
            <a:chExt cx="3753817" cy="2854057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7"/>
            <a:stretch/>
          </p:blipFill>
          <p:spPr bwMode="auto">
            <a:xfrm>
              <a:off x="4647725" y="3699781"/>
              <a:ext cx="3753817" cy="2596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5641460" y="6245024"/>
              <a:ext cx="2422900" cy="308814"/>
              <a:chOff x="5641460" y="6245024"/>
              <a:chExt cx="2422900" cy="308814"/>
            </a:xfrm>
          </p:grpSpPr>
          <p:graphicFrame>
            <p:nvGraphicFramePr>
              <p:cNvPr id="10" name="Object 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641460" y="6245024"/>
              <a:ext cx="711237" cy="291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75" name="Equation" r:id="rId7" imgW="711000" imgH="291960" progId="Equation.DSMT4">
                      <p:embed/>
                    </p:oleObj>
                  </mc:Choice>
                  <mc:Fallback>
                    <p:oleObj name="Equation" r:id="rId7" imgW="711000" imgH="291960" progId="Equation.DSMT4">
                      <p:embed/>
                      <p:pic>
                        <p:nvPicPr>
                          <p:cNvPr id="9" name="Object 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5641460" y="6245024"/>
                            <a:ext cx="711237" cy="2912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TextBox 10"/>
              <p:cNvSpPr txBox="1"/>
              <p:nvPr/>
            </p:nvSpPr>
            <p:spPr>
              <a:xfrm>
                <a:off x="6332976" y="6260553"/>
                <a:ext cx="1731384" cy="293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under different</a:t>
                </a:r>
                <a:r>
                  <a:rPr lang="en-US" dirty="0"/>
                  <a:t> </a:t>
                </a:r>
              </a:p>
            </p:txBody>
          </p:sp>
          <p:graphicFrame>
            <p:nvGraphicFramePr>
              <p:cNvPr id="12" name="Object 1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506942" y="6292929"/>
              <a:ext cx="191040" cy="2420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76" name="Equation" r:id="rId9" imgW="190440" imgH="241200" progId="Equation.DSMT4">
                      <p:embed/>
                    </p:oleObj>
                  </mc:Choice>
                  <mc:Fallback>
                    <p:oleObj name="Equation" r:id="rId9" imgW="190440" imgH="241200" progId="Equation.DSMT4">
                      <p:embed/>
                      <p:pic>
                        <p:nvPicPr>
                          <p:cNvPr id="11" name="Object 10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7506942" y="6292929"/>
                            <a:ext cx="191040" cy="24204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3" name="Group 12"/>
          <p:cNvGrpSpPr/>
          <p:nvPr/>
        </p:nvGrpSpPr>
        <p:grpSpPr>
          <a:xfrm>
            <a:off x="5075619" y="2835686"/>
            <a:ext cx="3253227" cy="2831999"/>
            <a:chOff x="5224063" y="3781806"/>
            <a:chExt cx="2645232" cy="2248879"/>
          </a:xfrm>
        </p:grpSpPr>
        <p:sp>
          <p:nvSpPr>
            <p:cNvPr id="14" name="Rectangle 13"/>
            <p:cNvSpPr/>
            <p:nvPr/>
          </p:nvSpPr>
          <p:spPr>
            <a:xfrm>
              <a:off x="7390323" y="3781806"/>
              <a:ext cx="478972" cy="370114"/>
            </a:xfrm>
            <a:prstGeom prst="rect">
              <a:avLst/>
            </a:prstGeom>
            <a:blipFill dpi="0" rotWithShape="1">
              <a:blip r:embed="rId11">
                <a:alphaModFix amt="61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24063" y="3781807"/>
              <a:ext cx="1433747" cy="2248878"/>
            </a:xfrm>
            <a:prstGeom prst="rect">
              <a:avLst/>
            </a:prstGeom>
            <a:blipFill dpi="0" rotWithShape="1">
              <a:blip r:embed="rId11">
                <a:alphaModFix amt="61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Trade-off in selection of Q filter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5904" y="1002834"/>
            <a:ext cx="7963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Trade-off between disturbance rejection region and disturbance amplification region: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88063" y="4556795"/>
            <a:ext cx="2787650" cy="877906"/>
            <a:chOff x="3639185" y="2111212"/>
            <a:chExt cx="2787650" cy="877906"/>
          </a:xfrm>
        </p:grpSpPr>
        <p:sp>
          <p:nvSpPr>
            <p:cNvPr id="19" name="TextBox 18"/>
            <p:cNvSpPr txBox="1"/>
            <p:nvPr/>
          </p:nvSpPr>
          <p:spPr>
            <a:xfrm>
              <a:off x="3639185" y="2111212"/>
              <a:ext cx="2787650" cy="4616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200" dirty="0"/>
                <a:t>Sensitivity function:</a:t>
              </a:r>
            </a:p>
            <a:p>
              <a:endParaRPr lang="en-US" dirty="0"/>
            </a:p>
            <a:p>
              <a:endParaRPr lang="en-US" dirty="0"/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>
              <p:extLst/>
            </p:nvPr>
          </p:nvGraphicFramePr>
          <p:xfrm>
            <a:off x="4142256" y="2595418"/>
            <a:ext cx="15748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77" name="Equation" r:id="rId12" imgW="1574640" imgH="393480" progId="Equation.DSMT4">
                    <p:embed/>
                  </p:oleObj>
                </mc:Choice>
                <mc:Fallback>
                  <p:oleObj name="Equation" r:id="rId12" imgW="1574640" imgH="393480" progId="Equation.DSMT4">
                    <p:embed/>
                    <p:pic>
                      <p:nvPicPr>
                        <p:cNvPr id="19" name="Object 18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42256" y="2595418"/>
                          <a:ext cx="1574800" cy="393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20"/>
          <p:cNvSpPr/>
          <p:nvPr/>
        </p:nvSpPr>
        <p:spPr>
          <a:xfrm>
            <a:off x="704482" y="1958801"/>
            <a:ext cx="8169354" cy="83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Disturbance amplification:</a:t>
            </a:r>
          </a:p>
          <a:p>
            <a:pPr>
              <a:spcAft>
                <a:spcPts val="500"/>
              </a:spcAft>
            </a:pPr>
            <a:r>
              <a:rPr lang="en-US" sz="2200" dirty="0"/>
              <a:t>     </a:t>
            </a:r>
            <a:r>
              <a:rPr lang="en-US" sz="2200" dirty="0">
                <a:solidFill>
                  <a:srgbClr val="FF0000"/>
                </a:solidFill>
              </a:rPr>
              <a:t>Instability of the nonlinear plant (model mismatch exists)</a:t>
            </a:r>
            <a:r>
              <a:rPr lang="en-US" sz="2200" baseline="30000" dirty="0"/>
              <a:t>[5]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5904" y="3474720"/>
            <a:ext cx="1225230" cy="475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16358" y="5000107"/>
            <a:ext cx="949576" cy="475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25249" y="6009766"/>
            <a:ext cx="949576" cy="388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03023" y="6273354"/>
            <a:ext cx="3765549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Doyle et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Control Theory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1990.</a:t>
            </a:r>
          </a:p>
        </p:txBody>
      </p:sp>
    </p:spTree>
    <p:extLst>
      <p:ext uri="{BB962C8B-B14F-4D97-AF65-F5344CB8AC3E}">
        <p14:creationId xmlns:p14="http://schemas.microsoft.com/office/powerpoint/2010/main" val="186279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Outline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203325"/>
            <a:ext cx="8534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PhD work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background &amp; Control Method</a:t>
            </a:r>
          </a:p>
          <a:p>
            <a:pPr marL="731520" indent="-4572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Disturbance Observed Based control</a:t>
            </a:r>
          </a:p>
          <a:p>
            <a:pPr marL="731520" indent="-4572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Robust control</a:t>
            </a:r>
          </a:p>
          <a:p>
            <a:pPr marL="731520" indent="-4572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predictive control</a:t>
            </a:r>
          </a:p>
          <a:p>
            <a:pPr marL="731520" indent="-4572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Adaptive control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922DD"/>
                </a:solidFill>
              </a:rPr>
              <a:t>Work in Corning</a:t>
            </a:r>
          </a:p>
          <a:p>
            <a:pPr marL="457200" indent="-457200">
              <a:spcBef>
                <a:spcPts val="1200"/>
              </a:spcBef>
              <a:buFont typeface="Calibri" panose="020F0502020204030204" pitchFamily="34" charset="0"/>
              <a:buChar char="–"/>
            </a:pPr>
            <a:r>
              <a:rPr lang="en-US" sz="2600" dirty="0">
                <a:solidFill>
                  <a:srgbClr val="0922DD"/>
                </a:solidFill>
              </a:rPr>
              <a:t>Model predictive control in laminated glass</a:t>
            </a: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1109898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Add-on compensator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34" y="1174839"/>
            <a:ext cx="3113250" cy="233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40" y="1166833"/>
            <a:ext cx="3113250" cy="233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035" y="3976868"/>
            <a:ext cx="3167955" cy="21810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998172" y="3698622"/>
          <a:ext cx="939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8" name="Equation" r:id="rId7" imgW="939600" imgH="215640" progId="Equation.DSMT4">
                  <p:embed/>
                </p:oleObj>
              </mc:Choice>
              <mc:Fallback>
                <p:oleObj name="Equation" r:id="rId7" imgW="939600" imgH="2156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98172" y="3698622"/>
                        <a:ext cx="939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462338" y="3507529"/>
          <a:ext cx="13208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9" name="Equation" r:id="rId9" imgW="1320480" imgH="660240" progId="Equation.DSMT4">
                  <p:embed/>
                </p:oleObj>
              </mc:Choice>
              <mc:Fallback>
                <p:oleObj name="Equation" r:id="rId9" imgW="1320480" imgH="6602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62338" y="3507529"/>
                        <a:ext cx="13208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591503" y="4558454"/>
          <a:ext cx="1054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0" name="Equation" r:id="rId11" imgW="1054080" imgH="291960" progId="Equation.DSMT4">
                  <p:embed/>
                </p:oleObj>
              </mc:Choice>
              <mc:Fallback>
                <p:oleObj name="Equation" r:id="rId11" imgW="1054080" imgH="2919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91503" y="4558454"/>
                        <a:ext cx="10541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265684" y="6173564"/>
            <a:ext cx="1876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Sensitivity function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4912" y="4933015"/>
            <a:ext cx="4557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Smaller disturbance amplification at certain high frequencies in Q*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Better disturbance rejection in low freq.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875624" y="5161181"/>
          <a:ext cx="914400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1" name="Equation" r:id="rId13" imgW="914400" imgH="196920" progId="Equation.DSMT4">
                  <p:embed/>
                </p:oleObj>
              </mc:Choice>
              <mc:Fallback>
                <p:oleObj name="Equation" r:id="rId13" imgW="914400" imgH="19692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75624" y="5161181"/>
                        <a:ext cx="914400" cy="19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80253" y="904445"/>
            <a:ext cx="7963746" cy="3073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i="1" dirty="0"/>
              <a:t>Faster roll-off at high frequencies</a:t>
            </a:r>
          </a:p>
          <a:p>
            <a:endParaRPr lang="en-US" sz="2400" b="1" i="1" dirty="0"/>
          </a:p>
        </p:txBody>
      </p:sp>
      <p:sp>
        <p:nvSpPr>
          <p:cNvPr id="17" name="Rectangle 16"/>
          <p:cNvSpPr/>
          <p:nvPr/>
        </p:nvSpPr>
        <p:spPr>
          <a:xfrm>
            <a:off x="1094913" y="3560087"/>
            <a:ext cx="2334087" cy="416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Low pass filter</a:t>
            </a:r>
          </a:p>
          <a:p>
            <a:pPr>
              <a:spcAft>
                <a:spcPts val="500"/>
              </a:spcAft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94913" y="4043889"/>
            <a:ext cx="2334087" cy="416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i="1" dirty="0"/>
              <a:t>Q</a:t>
            </a:r>
            <a:r>
              <a:rPr lang="en-US" sz="2200" dirty="0"/>
              <a:t> filter (DOB)</a:t>
            </a:r>
          </a:p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spcAft>
                <a:spcPts val="500"/>
              </a:spcAft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94913" y="4481452"/>
            <a:ext cx="2832851" cy="416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US" sz="2200" i="1" dirty="0"/>
              <a:t>Q*</a:t>
            </a:r>
            <a:r>
              <a:rPr lang="en-US" sz="2200" dirty="0"/>
              <a:t> filter (DOB*)</a:t>
            </a:r>
          </a:p>
          <a:p>
            <a:pPr>
              <a:spcAft>
                <a:spcPts val="500"/>
              </a:spcAft>
            </a:pP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4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48" y="3560872"/>
            <a:ext cx="4059555" cy="302203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Performance comparison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6904" y="3580140"/>
            <a:ext cx="730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FFT</a:t>
            </a: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0" y="753556"/>
            <a:ext cx="4002750" cy="29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157" y="783344"/>
            <a:ext cx="4002750" cy="29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83" y="3519307"/>
            <a:ext cx="4002750" cy="29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urved Left Arrow 23"/>
          <p:cNvSpPr/>
          <p:nvPr/>
        </p:nvSpPr>
        <p:spPr>
          <a:xfrm flipH="1">
            <a:off x="4613475" y="3125712"/>
            <a:ext cx="556491" cy="1243479"/>
          </a:xfrm>
          <a:prstGeom prst="curvedLeftArrow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35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18" y="1116099"/>
            <a:ext cx="4297057" cy="33028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7" y="1106574"/>
            <a:ext cx="4316175" cy="331719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Performance comparison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8223" y="4432748"/>
            <a:ext cx="758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Normalized generator speed RMS error: -28.13% to -39.14%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Normalized power RMS error: -31.43% to -40.93%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8223" y="5306793"/>
            <a:ext cx="70514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Conclusion: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Enhanced generator speed and power regulation with DOB* in Region 3</a:t>
            </a:r>
          </a:p>
        </p:txBody>
      </p:sp>
    </p:spTree>
    <p:extLst>
      <p:ext uri="{BB962C8B-B14F-4D97-AF65-F5344CB8AC3E}">
        <p14:creationId xmlns:p14="http://schemas.microsoft.com/office/powerpoint/2010/main" val="424644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4000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Concluding Remarks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83103" y="1448493"/>
                <a:ext cx="7679872" cy="3877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31775" lvl="1" indent="-231775" algn="just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A general disturbance observer (DOB) based controller tailored for wind turbine is developed;</a:t>
                </a:r>
              </a:p>
              <a:p>
                <a:pPr marL="231775" lvl="1" indent="-231775" algn="just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The FIR filter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and a tuning factor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US" sz="2400" dirty="0"/>
                  <a:t> are introduced to facilitate better design of </a:t>
                </a:r>
                <a:r>
                  <a:rPr lang="en-US" sz="2400" i="1" dirty="0"/>
                  <a:t>Q</a:t>
                </a:r>
                <a:r>
                  <a:rPr lang="en-US" sz="2400" dirty="0"/>
                  <a:t> filter;</a:t>
                </a:r>
              </a:p>
              <a:p>
                <a:pPr marL="231775" lvl="1" indent="-231775" algn="just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Generator speed and power regulation performance is enhanced in DOB* controller for the actual nonlinear wind turbine under turbulent wind filed</a:t>
                </a:r>
                <a:r>
                  <a:rPr lang="en-US" sz="2200" dirty="0"/>
                  <a:t>; </a:t>
                </a:r>
              </a:p>
              <a:p>
                <a:pPr marL="231775" lvl="1" indent="-231775" algn="just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DOB controller shows stability robustness under the entire Region 3.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03" y="1448493"/>
                <a:ext cx="7679872" cy="3877985"/>
              </a:xfrm>
              <a:prstGeom prst="rect">
                <a:avLst/>
              </a:prstGeom>
              <a:blipFill>
                <a:blip r:embed="rId3"/>
                <a:stretch>
                  <a:fillRect l="-1111" t="-1101" r="-1190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091936" y="5621359"/>
            <a:ext cx="7528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research is supported by NSF under grant CMMI – 1300236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2582695"/>
            <a:ext cx="4953000" cy="4191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082750"/>
            <a:ext cx="9144000" cy="156966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Periodic Wind Disturbance Rejection using Robust Individual Control Strategy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6547" y="4678195"/>
            <a:ext cx="4534710" cy="2209800"/>
          </a:xfrm>
        </p:spPr>
        <p:txBody>
          <a:bodyPr>
            <a:noAutofit/>
          </a:bodyPr>
          <a:lstStyle/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Mar 5, 2018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Department of Mechanical Engineering</a:t>
            </a:r>
          </a:p>
          <a:p>
            <a:r>
              <a:rPr lang="en-US" sz="2000" dirty="0">
                <a:solidFill>
                  <a:schemeClr val="tx1"/>
                </a:solidFill>
              </a:rPr>
              <a:t>University of Connecticut</a:t>
            </a:r>
          </a:p>
          <a:p>
            <a:r>
              <a:rPr lang="en-US" sz="2000" dirty="0">
                <a:solidFill>
                  <a:schemeClr val="tx1"/>
                </a:solidFill>
              </a:rPr>
              <a:t>Storrs, CT, USA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"/>
            <a:ext cx="2714625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8100"/>
            <a:ext cx="2381250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5900" y="3886200"/>
            <a:ext cx="36576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/>
              <a:t>Yuan </a:t>
            </a:r>
            <a:r>
              <a:rPr lang="en-US" sz="2400" dirty="0" err="1"/>
              <a:t>Yuan</a:t>
            </a:r>
            <a:r>
              <a:rPr lang="en-US" sz="2400" dirty="0"/>
              <a:t>, X. Chen, J. Tang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76400" y="650155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cs typeface="Times New Roman" panose="02020603050405020304" pitchFamily="18" charset="0"/>
              </a:rPr>
              <a:t>Photo by NREL</a:t>
            </a:r>
          </a:p>
        </p:txBody>
      </p:sp>
    </p:spTree>
    <p:extLst>
      <p:ext uri="{BB962C8B-B14F-4D97-AF65-F5344CB8AC3E}">
        <p14:creationId xmlns:p14="http://schemas.microsoft.com/office/powerpoint/2010/main" val="81471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Motivation</a:t>
            </a:r>
            <a:r>
              <a:rPr lang="en-US" altLang="zh-CN" i="1" baseline="-250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1</a:t>
            </a:r>
            <a:endParaRPr lang="en-US" i="1" baseline="-25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77515" y="1019474"/>
            <a:ext cx="7868653" cy="837711"/>
            <a:chOff x="577515" y="991575"/>
            <a:chExt cx="7868653" cy="837711"/>
          </a:xfrm>
        </p:grpSpPr>
        <p:sp>
          <p:nvSpPr>
            <p:cNvPr id="22" name="TextBox 21"/>
            <p:cNvSpPr txBox="1"/>
            <p:nvPr/>
          </p:nvSpPr>
          <p:spPr>
            <a:xfrm>
              <a:off x="577515" y="991575"/>
              <a:ext cx="7868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+mj-lt"/>
                </a:rPr>
                <a:t>Individual pitch control to mitigate periodic loads 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889291" y="1624331"/>
              <a:ext cx="8559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925042" y="1429176"/>
              <a:ext cx="4932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Enabled by recent hardware advancements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96590" y="2343090"/>
            <a:ext cx="7890210" cy="4210110"/>
            <a:chOff x="796590" y="2301973"/>
            <a:chExt cx="7890210" cy="421011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771"/>
            <a:stretch/>
          </p:blipFill>
          <p:spPr>
            <a:xfrm>
              <a:off x="6540533" y="3312312"/>
              <a:ext cx="1460467" cy="2132971"/>
            </a:xfrm>
            <a:prstGeom prst="rect">
              <a:avLst/>
            </a:prstGeom>
          </p:spPr>
        </p:pic>
        <p:pic>
          <p:nvPicPr>
            <p:cNvPr id="26" name="Picture 10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226" y="5521483"/>
              <a:ext cx="2218574" cy="414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900005" y="2749242"/>
              <a:ext cx="3639209" cy="1531499"/>
              <a:chOff x="900005" y="2592826"/>
              <a:chExt cx="3639209" cy="1531499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88"/>
              <a:stretch/>
            </p:blipFill>
            <p:spPr>
              <a:xfrm>
                <a:off x="900005" y="2592826"/>
                <a:ext cx="1493423" cy="1531499"/>
              </a:xfrm>
              <a:prstGeom prst="rect">
                <a:avLst/>
              </a:prstGeom>
            </p:spPr>
          </p:pic>
          <p:cxnSp>
            <p:nvCxnSpPr>
              <p:cNvPr id="29" name="Straight Arrow Connector 28"/>
              <p:cNvCxnSpPr/>
              <p:nvPr/>
            </p:nvCxnSpPr>
            <p:spPr>
              <a:xfrm>
                <a:off x="945482" y="3219450"/>
                <a:ext cx="54022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902619" y="2873250"/>
                <a:ext cx="658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n-lt"/>
                  </a:rPr>
                  <a:t>wind</a:t>
                </a: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88"/>
              <a:stretch/>
            </p:blipFill>
            <p:spPr>
              <a:xfrm>
                <a:off x="2927875" y="2592826"/>
                <a:ext cx="1493423" cy="153149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/>
              <p:nvPr/>
            </p:nvCxnSpPr>
            <p:spPr>
              <a:xfrm flipH="1">
                <a:off x="3880842" y="3219450"/>
                <a:ext cx="47378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3880842" y="2880896"/>
                <a:ext cx="658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n-lt"/>
                  </a:rPr>
                  <a:t>wind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796590" y="4464702"/>
              <a:ext cx="1665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upwind turbine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90825" y="444714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downwind turbine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60695" y="2301973"/>
              <a:ext cx="1696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Tower shadow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226870" y="4887417"/>
              <a:ext cx="2575152" cy="1624282"/>
              <a:chOff x="4965282" y="4984586"/>
              <a:chExt cx="2575152" cy="1624282"/>
            </a:xfrm>
          </p:grpSpPr>
          <p:pic>
            <p:nvPicPr>
              <p:cNvPr id="38" name="Picture 4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59"/>
              <a:stretch/>
            </p:blipFill>
            <p:spPr bwMode="auto">
              <a:xfrm>
                <a:off x="4965282" y="4984586"/>
                <a:ext cx="2472691" cy="1531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5844735" y="6270314"/>
                <a:ext cx="16956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Tower top</a:t>
                </a: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149535" y="6163547"/>
                <a:ext cx="152400" cy="2135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791200" y="5865752"/>
                  <a:ext cx="28956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: prevailing wind speed at the tip of each blade 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0" y="5865752"/>
                  <a:ext cx="2895600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684" t="-5660" r="-315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5791200" y="2368074"/>
              <a:ext cx="1978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Wind shear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7515" y="1780453"/>
            <a:ext cx="616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Tower shadow and wind shear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67583" y="1840468"/>
            <a:ext cx="1554364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Periodic loads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3341" y="2348885"/>
            <a:ext cx="3912990" cy="41439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713702" y="2348885"/>
            <a:ext cx="3049298" cy="41380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urved Connector 43"/>
          <p:cNvCxnSpPr>
            <a:endCxn id="9" idx="3"/>
          </p:cNvCxnSpPr>
          <p:nvPr/>
        </p:nvCxnSpPr>
        <p:spPr>
          <a:xfrm rot="16200000" flipV="1">
            <a:off x="7702496" y="2044585"/>
            <a:ext cx="317956" cy="279053"/>
          </a:xfrm>
          <a:prstGeom prst="curvedConnector2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endCxn id="9" idx="1"/>
          </p:cNvCxnSpPr>
          <p:nvPr/>
        </p:nvCxnSpPr>
        <p:spPr>
          <a:xfrm rot="5400000" flipH="1" flipV="1">
            <a:off x="4655355" y="2059466"/>
            <a:ext cx="1546559" cy="1477897"/>
          </a:xfrm>
          <a:prstGeom prst="curvedConnector2">
            <a:avLst/>
          </a:prstGeom>
          <a:ln w="15875">
            <a:solidFill>
              <a:srgbClr val="00B050"/>
            </a:solidFill>
            <a:tailEnd type="triangle"/>
          </a:ln>
          <a:effectLst>
            <a:reflection stA="45000" endPos="65000" dist="9525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994421" y="2756579"/>
            <a:ext cx="2895600" cy="5927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different wind speed at different height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31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r>
              <a:rPr lang="en-US" i="1" baseline="-25000" dirty="0"/>
              <a:t>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3894" y="1029572"/>
            <a:ext cx="7563369" cy="1577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Challenges for wind turbine </a:t>
            </a:r>
            <a:r>
              <a:rPr lang="en-US" sz="2400" dirty="0"/>
              <a:t>control</a:t>
            </a:r>
            <a:r>
              <a:rPr lang="en-US" sz="2400" dirty="0">
                <a:latin typeface="+mn-lt"/>
              </a:rPr>
              <a:t>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Model uncertainties</a:t>
            </a:r>
            <a:endParaRPr lang="en-US" sz="2000" dirty="0">
              <a:latin typeface="+mn-lt"/>
            </a:endParaRP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Periodic loads on blades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Coupling dynamics of 3-bladed pitch system</a:t>
            </a:r>
          </a:p>
        </p:txBody>
      </p:sp>
      <p:sp>
        <p:nvSpPr>
          <p:cNvPr id="9" name="Rectangle 8"/>
          <p:cNvSpPr/>
          <p:nvPr/>
        </p:nvSpPr>
        <p:spPr>
          <a:xfrm>
            <a:off x="219134" y="4648200"/>
            <a:ext cx="7581090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Difficulties in designing controller: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Operating point varies constantly – actual dynamics is different from nominal model   </a:t>
            </a:r>
            <a:r>
              <a:rPr lang="en-US" sz="2000" dirty="0">
                <a:latin typeface="+mn-lt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119350"/>
            <a:ext cx="3276600" cy="2019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0743" y="3364468"/>
            <a:ext cx="2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Source: </a:t>
            </a:r>
            <a:r>
              <a:rPr lang="en-US" dirty="0" err="1">
                <a:latin typeface="+mn-lt"/>
              </a:rPr>
              <a:t>Liebherr</a:t>
            </a:r>
            <a:endParaRPr lang="en-US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3894" y="2686869"/>
            <a:ext cx="5277796" cy="18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Objective: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Speed and power regulation in high wind speeds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Mitigate periodic loads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Robust stability and robust performance </a:t>
            </a:r>
            <a:endParaRPr lang="en-US" sz="200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09690" y="5791200"/>
            <a:ext cx="7624710" cy="707886"/>
            <a:chOff x="2902226" y="6145259"/>
            <a:chExt cx="8832574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3976718" y="6145259"/>
                  <a:ext cx="7758082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cs typeface="Arial" pitchFamily="34" charset="0"/>
                    </a:rPr>
                    <a:t> Potential solution: 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Arial" pitchFamily="34" charset="0"/>
                    </a:rPr>
                    <a:t>Robust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cs typeface="Arial" pitchFamily="34" charset="0"/>
                    </a:rPr>
                    <a:t> Controller (</a:t>
                  </a:r>
                  <a:r>
                    <a:rPr lang="en-US" dirty="0"/>
                    <a:t>structured singular values (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)-synthesis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cs typeface="Arial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6718" y="6145259"/>
                  <a:ext cx="7758082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811" t="-5172" b="-1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/>
            <p:nvPr/>
          </p:nvCxnSpPr>
          <p:spPr>
            <a:xfrm>
              <a:off x="2902226" y="6364771"/>
              <a:ext cx="8559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077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and modeling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124200" y="1516062"/>
          <a:ext cx="21336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3" name="Equation" r:id="rId4" imgW="2133600" imgH="457200" progId="Equation.DSMT4">
                  <p:embed/>
                </p:oleObj>
              </mc:Choice>
              <mc:Fallback>
                <p:oleObj name="Equation" r:id="rId4" imgW="2133600" imgH="45720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516062"/>
                        <a:ext cx="2133600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43718" y="4378530"/>
            <a:ext cx="21652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G.S., 2010. User's guide to MBC3: Multi-blade coordinate transformation code for 3-bladed wind turbine.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00" i="1" dirty="0"/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914400" y="4038600"/>
          <a:ext cx="390207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4" name="Equation" r:id="rId6" imgW="3898900" imgH="1244600" progId="Equation.DSMT4">
                  <p:embed/>
                </p:oleObj>
              </mc:Choice>
              <mc:Fallback>
                <p:oleObj name="Equation" r:id="rId6" imgW="3898900" imgH="124460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38600"/>
                        <a:ext cx="3902075" cy="1241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959366" y="5394325"/>
          <a:ext cx="30638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5" name="Equation" r:id="rId8" imgW="3060700" imgH="469900" progId="Equation.DSMT4">
                  <p:embed/>
                </p:oleObj>
              </mc:Choice>
              <mc:Fallback>
                <p:oleObj name="Equation" r:id="rId8" imgW="3060700" imgH="469900" progId="Equation.DSMT4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366" y="5394325"/>
                        <a:ext cx="3063875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5462866" y="5235575"/>
          <a:ext cx="23780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6" name="Equation" r:id="rId10" imgW="2374900" imgH="787400" progId="Equation.DSMT4">
                  <p:embed/>
                </p:oleObj>
              </mc:Choice>
              <mc:Fallback>
                <p:oleObj name="Equation" r:id="rId10" imgW="2374900" imgH="787400" progId="Equation.DSMT4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866" y="5235575"/>
                        <a:ext cx="237807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664485" y="5853694"/>
            <a:ext cx="4373110" cy="613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 average state-space system is obtained from the complete set of </a:t>
            </a:r>
            <a:r>
              <a:rPr lang="en-US" sz="1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linearizations</a:t>
            </a:r>
            <a:r>
              <a:rPr 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at N azimuth angles by computing </a:t>
            </a:r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867400" y="5997575"/>
          <a:ext cx="11049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7" name="Equation" r:id="rId12" imgW="1104421" imgH="406224" progId="Equation.DSMT4">
                  <p:embed/>
                </p:oleObj>
              </mc:Choice>
              <mc:Fallback>
                <p:oleObj name="Equation" r:id="rId12" imgW="1104421" imgH="406224" progId="Equation.DSMT4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997575"/>
                        <a:ext cx="11049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15597" y="1935162"/>
            <a:ext cx="8071203" cy="1493838"/>
            <a:chOff x="-2637294" y="-1476408"/>
            <a:chExt cx="8071203" cy="1493838"/>
          </a:xfrm>
        </p:grpSpPr>
        <p:graphicFrame>
          <p:nvGraphicFramePr>
            <p:cNvPr id="30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-2637294" y="-1476408"/>
            <a:ext cx="3749675" cy="1493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8" name="Equation" r:id="rId14" imgW="3759200" imgH="1485900" progId="Equation.DSMT4">
                    <p:embed/>
                  </p:oleObj>
                </mc:Choice>
                <mc:Fallback>
                  <p:oleObj name="Equation" r:id="rId14" imgW="3759200" imgH="1485900" progId="Equation.DSMT4">
                    <p:embed/>
                    <p:pic>
                      <p:nvPicPr>
                        <p:cNvPr id="3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637294" y="-1476408"/>
                          <a:ext cx="3749675" cy="1493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/>
            </p:nvPr>
          </p:nvGraphicFramePr>
          <p:xfrm>
            <a:off x="1258784" y="-1116456"/>
            <a:ext cx="4175125" cy="655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9" name="Equation" r:id="rId16" imgW="4165560" imgH="647640" progId="Equation.DSMT4">
                    <p:embed/>
                  </p:oleObj>
                </mc:Choice>
                <mc:Fallback>
                  <p:oleObj name="Equation" r:id="rId16" imgW="4165560" imgH="647640" progId="Equation.DSMT4">
                    <p:embed/>
                    <p:pic>
                      <p:nvPicPr>
                        <p:cNvPr id="32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8784" y="-1116456"/>
                          <a:ext cx="4175125" cy="6556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oup 48"/>
          <p:cNvGrpSpPr/>
          <p:nvPr/>
        </p:nvGrpSpPr>
        <p:grpSpPr>
          <a:xfrm>
            <a:off x="883167" y="1327142"/>
            <a:ext cx="7841733" cy="2940058"/>
            <a:chOff x="883167" y="1041985"/>
            <a:chExt cx="7841733" cy="2940058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883167" y="2362200"/>
              <a:ext cx="1250433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83167" y="2572337"/>
                  <a:ext cx="475563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A series of </a:t>
                  </a:r>
                  <a:r>
                    <a:rPr lang="en-US" sz="1600" dirty="0">
                      <a:solidFill>
                        <a:srgbClr val="0000FF"/>
                      </a:solidFill>
                    </a:rPr>
                    <a:t>LTI </a:t>
                  </a:r>
                  <a:r>
                    <a:rPr lang="en-US" sz="1600" dirty="0"/>
                    <a:t>state space model depends on </a:t>
                  </a:r>
                  <a:r>
                    <a:rPr lang="en-US" sz="1600" dirty="0">
                      <a:solidFill>
                        <a:srgbClr val="0000FF"/>
                      </a:solidFill>
                    </a:rPr>
                    <a:t>azimuth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a14:m>
                  <a:endParaRPr lang="en-US" sz="1600" dirty="0">
                    <a:solidFill>
                      <a:srgbClr val="0000FF"/>
                    </a:solidFill>
                  </a:endParaRPr>
                </a:p>
                <a:p>
                  <a:r>
                    <a:rPr lang="en-US" sz="1600" dirty="0">
                      <a:solidFill>
                        <a:srgbClr val="00B050"/>
                      </a:solidFill>
                    </a:rPr>
                    <a:t>e.g. 36 models: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a14:m>
                  <a:r>
                    <a:rPr lang="en-US" sz="1600" dirty="0">
                      <a:solidFill>
                        <a:srgbClr val="00B050"/>
                      </a:solidFill>
                    </a:rPr>
                    <a:t> = 0, 10, 20,…350 </a:t>
                  </a:r>
                  <a:r>
                    <a:rPr lang="en-US" sz="1600" dirty="0" err="1">
                      <a:solidFill>
                        <a:srgbClr val="00B050"/>
                      </a:solidFill>
                    </a:rPr>
                    <a:t>deg</a:t>
                  </a:r>
                  <a:endParaRPr lang="en-US" sz="1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167" y="2572337"/>
                  <a:ext cx="4755633" cy="584775"/>
                </a:xfrm>
                <a:prstGeom prst="rect">
                  <a:avLst/>
                </a:prstGeom>
                <a:blipFill>
                  <a:blip r:embed="rId18"/>
                  <a:stretch>
                    <a:fillRect l="-769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2209800" y="2209933"/>
              <a:ext cx="2819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Periodic LTV </a:t>
              </a:r>
              <a:r>
                <a:rPr lang="en-US" sz="1600" dirty="0"/>
                <a:t>state space model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27886" y="1718846"/>
              <a:ext cx="5868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2060"/>
                  </a:solidFill>
                </a:rPr>
                <a:t>Steady state: blade motion is a </a:t>
              </a:r>
              <a:r>
                <a:rPr lang="en-US" sz="1600" dirty="0">
                  <a:solidFill>
                    <a:srgbClr val="0000FF"/>
                  </a:solidFill>
                </a:rPr>
                <a:t>Fourier series </a:t>
              </a:r>
              <a:r>
                <a:rPr lang="en-US" sz="1600" dirty="0">
                  <a:solidFill>
                    <a:srgbClr val="002060"/>
                  </a:solidFill>
                </a:rPr>
                <a:t>equation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366" y="2088310"/>
              <a:ext cx="1402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linearization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597570" y="1041985"/>
              <a:ext cx="2127330" cy="2940058"/>
              <a:chOff x="6309774" y="1157789"/>
              <a:chExt cx="1983581" cy="2535383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44" t="13784" r="57923" b="4430"/>
              <a:stretch/>
            </p:blipFill>
            <p:spPr>
              <a:xfrm>
                <a:off x="6476086" y="1330972"/>
                <a:ext cx="1676400" cy="2362200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6309774" y="1157789"/>
                <a:ext cx="1983581" cy="1204411"/>
                <a:chOff x="6309774" y="1157789"/>
                <a:chExt cx="1983581" cy="120441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7859214" y="1820815"/>
                      <a:ext cx="4341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𝑛𝑟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59214" y="1820815"/>
                      <a:ext cx="434141" cy="30777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6309774" y="2054423"/>
                      <a:ext cx="4341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𝑛𝑟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09774" y="2054423"/>
                      <a:ext cx="434141" cy="30777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7073873" y="1157789"/>
                      <a:ext cx="4341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𝑛𝑟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73873" y="1157789"/>
                      <a:ext cx="434141" cy="307777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7431446" y="1780533"/>
                      <a:ext cx="330988" cy="3077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Rectangle 4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31446" y="1780533"/>
                      <a:ext cx="330988" cy="307777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50" name="TextBox 49"/>
          <p:cNvSpPr txBox="1"/>
          <p:nvPr/>
        </p:nvSpPr>
        <p:spPr>
          <a:xfrm>
            <a:off x="622433" y="3505200"/>
            <a:ext cx="388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MBC transformation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Modeling including periodic dynamics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765258" y="3551871"/>
            <a:ext cx="3626142" cy="1663494"/>
            <a:chOff x="3765258" y="3551871"/>
            <a:chExt cx="3626142" cy="1663494"/>
          </a:xfrm>
        </p:grpSpPr>
        <p:sp>
          <p:nvSpPr>
            <p:cNvPr id="5" name="Rectangle 4"/>
            <p:cNvSpPr/>
            <p:nvPr/>
          </p:nvSpPr>
          <p:spPr>
            <a:xfrm>
              <a:off x="5147067" y="4104382"/>
              <a:ext cx="186333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transform from </a:t>
              </a:r>
              <a:r>
                <a:rPr lang="en-US" sz="1600" dirty="0"/>
                <a:t>rotating coordinates </a:t>
              </a:r>
              <a:r>
                <a:rPr lang="en-US" sz="1600" dirty="0">
                  <a:solidFill>
                    <a:srgbClr val="0000FF"/>
                  </a:solidFill>
                </a:rPr>
                <a:t>to</a:t>
              </a:r>
              <a:r>
                <a:rPr lang="en-US" sz="1600" dirty="0">
                  <a:solidFill>
                    <a:srgbClr val="FFC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nonrotating coordinates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6522994" y="3551871"/>
              <a:ext cx="868406" cy="486729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3765258" y="3746164"/>
              <a:ext cx="1272337" cy="35821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037595" y="4118403"/>
              <a:ext cx="1934705" cy="109696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145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Uncertain model structures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33058" y="5132154"/>
            <a:ext cx="3692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Frequency responses comparison 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908" y="5297269"/>
            <a:ext cx="367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Model mismatch in high frequency regions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294" y="1146433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Uncertain model structure formulation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10782" y="3581400"/>
            <a:ext cx="3674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indent="-283464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00B0F0"/>
                </a:solidFill>
              </a:rPr>
              <a:t>Fit an uncertain model structure to an array of LTI responses :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55897" y="1426270"/>
            <a:ext cx="5004873" cy="3806583"/>
            <a:chOff x="4682052" y="1509413"/>
            <a:chExt cx="3996617" cy="29989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2052" y="1509413"/>
              <a:ext cx="3996617" cy="29989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6084074" y="1899804"/>
              <a:ext cx="2210234" cy="491381"/>
              <a:chOff x="1965315" y="2480841"/>
              <a:chExt cx="2210234" cy="491381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1965315" y="2480841"/>
                <a:ext cx="63792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FF000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3567898" y="2480841"/>
                <a:ext cx="60765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FF000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835339" y="2120166"/>
            <a:ext cx="317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92D050"/>
                </a:solidFill>
              </a:rPr>
              <a:t>Pick nominal model: 18 m/s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97769" y="6164280"/>
            <a:ext cx="1071871" cy="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5339" y="1601555"/>
            <a:ext cx="247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FFC000"/>
                </a:solidFill>
              </a:rPr>
              <a:t>LTI state space model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90248" y="2743200"/>
            <a:ext cx="3100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Challenge: wind speed changes so actual dynamics changes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62976" y="6031468"/>
            <a:ext cx="349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Uncertain model structures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35339" y="4459069"/>
            <a:ext cx="3668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indent="-283464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14 m/s, 16 m/s, 20 m/s, and 22 m/s </a:t>
            </a:r>
          </a:p>
        </p:txBody>
      </p:sp>
    </p:spTree>
    <p:extLst>
      <p:ext uri="{BB962C8B-B14F-4D97-AF65-F5344CB8AC3E}">
        <p14:creationId xmlns:p14="http://schemas.microsoft.com/office/powerpoint/2010/main" val="642493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 components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31" y="1795062"/>
            <a:ext cx="4633585" cy="385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676400" y="5777028"/>
            <a:ext cx="5562600" cy="3740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just">
              <a:buFont typeface="Calibri" panose="020F0502020204030204" pitchFamily="34" charset="0"/>
              <a:buChar char="–"/>
            </a:pPr>
            <a:r>
              <a:rPr lang="en-US"/>
              <a:t>Bode Diagram has large magnitude</a:t>
            </a:r>
          </a:p>
          <a:p>
            <a:pPr algn="just"/>
            <a:r>
              <a:rPr lang="en-US"/>
              <a:t>                   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76400" y="6324600"/>
            <a:ext cx="855937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5031" y="935490"/>
            <a:ext cx="8124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Horizontal and vertical wind shear effects to dynamic modeling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65732" y="6137608"/>
            <a:ext cx="442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/>
              <a:t>Include wind shear components in the model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13877" y="2284525"/>
            <a:ext cx="7349123" cy="2810288"/>
            <a:chOff x="1413877" y="2284525"/>
            <a:chExt cx="7349123" cy="2810288"/>
          </a:xfrm>
        </p:grpSpPr>
        <p:grpSp>
          <p:nvGrpSpPr>
            <p:cNvPr id="8" name="Group 7"/>
            <p:cNvGrpSpPr/>
            <p:nvPr/>
          </p:nvGrpSpPr>
          <p:grpSpPr>
            <a:xfrm>
              <a:off x="1413877" y="2284525"/>
              <a:ext cx="3100213" cy="652272"/>
              <a:chOff x="5365046" y="2390350"/>
              <a:chExt cx="2674296" cy="507435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7467842" y="2390350"/>
                <a:ext cx="571500" cy="50743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365046" y="2400256"/>
                <a:ext cx="60765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416444" y="2399084"/>
                <a:ext cx="607651" cy="4869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562600" y="2438400"/>
                  <a:ext cx="3200400" cy="998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Calibri" panose="020F0502020204030204" pitchFamily="34" charset="0"/>
                    <a:buChar char="–"/>
                  </a:pPr>
                  <a:r>
                    <a:rPr lang="en-US" dirty="0"/>
                    <a:t>Magnitude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𝑡𝑖𝑙𝑡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𝑦𝑎𝑤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dirty="0"/>
                    <a:t> to moments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𝑡𝑖𝑙𝑡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sub>
                      </m:sSub>
                    </m:oMath>
                  </a14:m>
                  <a:r>
                    <a:rPr lang="en-US" dirty="0"/>
                    <a:t> :</a:t>
                  </a:r>
                </a:p>
                <a:p>
                  <a:r>
                    <a:rPr lang="en-US" dirty="0"/>
                    <a:t>     70 – 80 dB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2438400"/>
                  <a:ext cx="3200400" cy="998287"/>
                </a:xfrm>
                <a:prstGeom prst="rect">
                  <a:avLst/>
                </a:prstGeom>
                <a:blipFill>
                  <a:blip r:embed="rId3"/>
                  <a:stretch>
                    <a:fillRect l="-1714" t="-2439" r="-2667" b="-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5562600" y="3818951"/>
                  <a:ext cx="3143250" cy="12758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Calibri" panose="020F0502020204030204" pitchFamily="34" charset="0"/>
                    <a:buChar char="–"/>
                  </a:pPr>
                  <a:r>
                    <a:rPr lang="en-US" dirty="0"/>
                    <a:t>Magnitude of horizontal wind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dirty="0"/>
                    <a:t>to moments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𝑡𝑖𝑙𝑡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𝑦𝑎𝑤</m:t>
                          </m:r>
                        </m:sub>
                      </m:sSub>
                    </m:oMath>
                  </a14:m>
                  <a:r>
                    <a:rPr lang="en-US" dirty="0"/>
                    <a:t> :</a:t>
                  </a:r>
                </a:p>
                <a:p>
                  <a:r>
                    <a:rPr lang="en-US" dirty="0"/>
                    <a:t>     20 – 30 dB</a:t>
                  </a: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3818951"/>
                  <a:ext cx="3143250" cy="1275862"/>
                </a:xfrm>
                <a:prstGeom prst="rect">
                  <a:avLst/>
                </a:prstGeom>
                <a:blipFill>
                  <a:blip r:embed="rId4"/>
                  <a:stretch>
                    <a:fillRect l="-1748" t="-2381" r="-3301" b="-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/>
            <p:cNvGrpSpPr/>
            <p:nvPr/>
          </p:nvGrpSpPr>
          <p:grpSpPr>
            <a:xfrm>
              <a:off x="1434830" y="3840480"/>
              <a:ext cx="3100213" cy="652272"/>
              <a:chOff x="5365046" y="2390350"/>
              <a:chExt cx="2674296" cy="50743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7467842" y="2390350"/>
                <a:ext cx="571500" cy="50743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5365046" y="2400256"/>
                <a:ext cx="60765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416444" y="2399084"/>
                <a:ext cx="607651" cy="4869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490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PhD </a:t>
            </a:r>
            <a:r>
              <a:rPr lang="en-US" sz="2000" dirty="0" err="1"/>
              <a:t>candaite</a:t>
            </a:r>
            <a:r>
              <a:rPr lang="en-US" sz="2000" dirty="0"/>
              <a:t>: </a:t>
            </a:r>
          </a:p>
          <a:p>
            <a:r>
              <a:rPr lang="en-US" sz="2000" dirty="0"/>
              <a:t>Mechanical Engineering, University of </a:t>
            </a:r>
            <a:r>
              <a:rPr lang="en-US" sz="2000" dirty="0" err="1"/>
              <a:t>Conneticut</a:t>
            </a:r>
            <a:r>
              <a:rPr lang="en-US" sz="2000" dirty="0"/>
              <a:t>, Aug, 2013- December, 2018(expected)</a:t>
            </a:r>
          </a:p>
          <a:p>
            <a:r>
              <a:rPr lang="en-US" sz="2000" dirty="0"/>
              <a:t>Master degree: </a:t>
            </a:r>
            <a:r>
              <a:rPr lang="en-US" sz="2000" dirty="0" err="1"/>
              <a:t>Eletrical</a:t>
            </a:r>
            <a:r>
              <a:rPr lang="en-US" sz="2000" dirty="0"/>
              <a:t> Engineering (control theory and control engineering)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Northerwestern</a:t>
            </a:r>
            <a:r>
              <a:rPr lang="en-US" sz="2000" dirty="0"/>
              <a:t> </a:t>
            </a:r>
            <a:r>
              <a:rPr lang="en-US" sz="2000" dirty="0" err="1"/>
              <a:t>Polytechnical</a:t>
            </a:r>
            <a:r>
              <a:rPr lang="en-US" sz="2000" dirty="0"/>
              <a:t> </a:t>
            </a:r>
            <a:r>
              <a:rPr lang="en-US" sz="2000" dirty="0" err="1"/>
              <a:t>Unversity</a:t>
            </a:r>
            <a:r>
              <a:rPr lang="en-US" sz="2000" dirty="0"/>
              <a:t>, China</a:t>
            </a:r>
          </a:p>
          <a:p>
            <a:r>
              <a:rPr lang="en-US" sz="2000" dirty="0" err="1"/>
              <a:t>Bachlor</a:t>
            </a:r>
            <a:r>
              <a:rPr lang="en-US" sz="2000" dirty="0"/>
              <a:t> degree: Electrical Engineering (automation), </a:t>
            </a:r>
          </a:p>
          <a:p>
            <a:r>
              <a:rPr lang="en-US" sz="2000" dirty="0" err="1"/>
              <a:t>Northerwestern</a:t>
            </a:r>
            <a:r>
              <a:rPr lang="en-US" sz="2000" dirty="0"/>
              <a:t> </a:t>
            </a:r>
            <a:r>
              <a:rPr lang="en-US" sz="2000" dirty="0" err="1"/>
              <a:t>Polytechnical</a:t>
            </a:r>
            <a:r>
              <a:rPr lang="en-US" sz="2000" dirty="0"/>
              <a:t> </a:t>
            </a:r>
            <a:r>
              <a:rPr lang="en-US" sz="2000" dirty="0" err="1"/>
              <a:t>Unversity</a:t>
            </a:r>
            <a:r>
              <a:rPr lang="en-US" sz="2000" dirty="0"/>
              <a:t>, China</a:t>
            </a:r>
            <a:endParaRPr lang="en-US" sz="2000" dirty="0"/>
          </a:p>
          <a:p>
            <a:r>
              <a:rPr lang="en-US" sz="2000" dirty="0"/>
              <a:t>Hobbies: Boating, </a:t>
            </a:r>
            <a:r>
              <a:rPr lang="en-US" altLang="zh-CN" sz="2000" dirty="0"/>
              <a:t>and badminton.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914401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Current: Control scientist intern</a:t>
            </a:r>
            <a:r>
              <a:rPr lang="zh-CN" altLang="en-US" sz="2400" dirty="0">
                <a:latin typeface="+mj-lt"/>
              </a:rPr>
              <a:t>，</a:t>
            </a:r>
            <a:r>
              <a:rPr lang="en-US" sz="2400" dirty="0">
                <a:latin typeface="+mj-lt"/>
              </a:rPr>
              <a:t>Sullivan </a:t>
            </a:r>
            <a:r>
              <a:rPr lang="en-US" altLang="zh-CN" sz="2400" dirty="0">
                <a:latin typeface="+mj-lt"/>
              </a:rPr>
              <a:t>Park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3285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architecture formulation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745861" y="1295400"/>
          <a:ext cx="5738455" cy="355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Visio" r:id="rId4" imgW="5191091" imgH="3219480" progId="Visio.Drawing.11">
                  <p:embed/>
                </p:oleObj>
              </mc:Choice>
              <mc:Fallback>
                <p:oleObj name="Visio" r:id="rId4" imgW="5191091" imgH="3219480" progId="Visio.Drawing.11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861" y="1295400"/>
                        <a:ext cx="5738455" cy="35579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0229" y="1009571"/>
            <a:ext cx="724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Control architecture formulation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28674" y="4438650"/>
            <a:ext cx="8696326" cy="2708434"/>
            <a:chOff x="828674" y="4438650"/>
            <a:chExt cx="8696326" cy="2708434"/>
          </a:xfrm>
        </p:grpSpPr>
        <p:sp>
          <p:nvSpPr>
            <p:cNvPr id="7" name="TextBox 6"/>
            <p:cNvSpPr txBox="1"/>
            <p:nvPr/>
          </p:nvSpPr>
          <p:spPr>
            <a:xfrm>
              <a:off x="828674" y="4438650"/>
              <a:ext cx="8696326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FF"/>
                  </a:solidFill>
                  <a:latin typeface="+mn-lt"/>
                </a:rPr>
                <a:t>Collective loop: 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>
                  <a:latin typeface="+mn-lt"/>
                </a:rPr>
                <a:t>Speed and power regulation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/>
                <a:t>GSPI/DOB </a:t>
              </a:r>
              <a:r>
                <a:rPr lang="en-US" sz="2000" baseline="30000" dirty="0"/>
                <a:t>[1]</a:t>
              </a:r>
            </a:p>
            <a:p>
              <a:pPr marL="34290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Individual loop</a:t>
              </a:r>
              <a:r>
                <a:rPr lang="en-US" sz="2000" dirty="0">
                  <a:solidFill>
                    <a:srgbClr val="0000FF"/>
                  </a:solidFill>
                  <a:latin typeface="+mn-lt"/>
                </a:rPr>
                <a:t>: 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>
                  <a:latin typeface="+mn-lt"/>
                </a:rPr>
                <a:t>Periodic load mitigation and modeling uncertainties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/>
                <a:t>Robust control with weighting function selection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endParaRPr lang="en-US" sz="2000" dirty="0">
                <a:latin typeface="+mn-lt"/>
              </a:endParaRPr>
            </a:p>
            <a:p>
              <a:pPr marL="640080" indent="-342900">
                <a:buFont typeface="Calibri" panose="020F0502020204030204" pitchFamily="34" charset="0"/>
                <a:buChar char="–"/>
              </a:pPr>
              <a:endParaRPr lang="en-US" sz="2000" dirty="0"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44396" y="4853364"/>
              <a:ext cx="44996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[1] </a:t>
              </a:r>
              <a:r>
                <a:rPr 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Yuan, Y.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Chen, X., and Tang, J., 2017, "Disturbance Observer-Based Pitch Control of Wind Turbines for Enhanced Speed Regulation," Journal of Dynamic Systems, Measurement, and Control, V139(7), pp. 071006.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53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Structural singular value (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-synthesis formulation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133600" y="10525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89768" y="2400845"/>
          <a:ext cx="4868863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5" name="Visio" r:id="rId4" imgW="4868660" imgH="2611656" progId="Visio.Drawing.11">
                  <p:embed/>
                </p:oleObj>
              </mc:Choice>
              <mc:Fallback>
                <p:oleObj name="Visio" r:id="rId4" imgW="4868660" imgH="2611656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68" y="2400845"/>
                        <a:ext cx="4868863" cy="261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4115" y="14478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0000FF"/>
                </a:solidFill>
              </a:rPr>
              <a:t>RSRP</a:t>
            </a:r>
            <a:r>
              <a:rPr lang="en-US" dirty="0"/>
              <a:t> (robust stability and robust performance) </a:t>
            </a:r>
            <a:r>
              <a:rPr lang="en-US" dirty="0">
                <a:solidFill>
                  <a:srgbClr val="0000FF"/>
                </a:solidFill>
              </a:rPr>
              <a:t>guarantee</a:t>
            </a:r>
            <a:r>
              <a:rPr lang="en-US" dirty="0"/>
              <a:t> under model uncertainties due to operating point variation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0000FF"/>
                </a:solidFill>
              </a:rPr>
              <a:t>Disturbance rejection </a:t>
            </a:r>
            <a:r>
              <a:rPr lang="en-US" dirty="0"/>
              <a:t>via weighting function selection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Advantages using  structural singular value-synthesis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17415" y="4953000"/>
            <a:ext cx="8382000" cy="1573584"/>
            <a:chOff x="717415" y="4953000"/>
            <a:chExt cx="8382000" cy="157358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Object 9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488531" y="5776414"/>
                <a:ext cx="2166938" cy="3714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546" name="Equation" r:id="rId6" imgW="2171520" imgH="368280" progId="Equation.DSMT4">
                        <p:embed/>
                      </p:oleObj>
                    </mc:Choice>
                    <mc:Fallback>
                      <p:oleObj name="Equation" r:id="rId6" imgW="2171520" imgH="368280" progId="Equation.DSMT4">
                        <p:embed/>
                        <p:pic>
                          <p:nvPicPr>
                            <p:cNvPr id="10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88531" y="5776414"/>
                              <a:ext cx="2166938" cy="3714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Object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47323897"/>
                    </p:ext>
                  </p:extLst>
                </p:nvPr>
              </p:nvGraphicFramePr>
              <p:xfrm>
                <a:off x="3488531" y="5776414"/>
                <a:ext cx="2166938" cy="3714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217" name="Equation" r:id="rId8" imgW="2171520" imgH="368280" progId="Equation.DSMT4">
                        <p:embed/>
                      </p:oleObj>
                    </mc:Choice>
                    <mc:Fallback>
                      <p:oleObj name="Equation" r:id="rId8" imgW="2171520" imgH="368280" progId="Equation.DSMT4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88531" y="5776414"/>
                              <a:ext cx="2166938" cy="3714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Object 11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658560" y="6221784"/>
                <a:ext cx="1706562" cy="304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547" name="Equation" r:id="rId10" imgW="1714320" imgH="304560" progId="Equation.DSMT4">
                        <p:embed/>
                      </p:oleObj>
                    </mc:Choice>
                    <mc:Fallback>
                      <p:oleObj name="Equation" r:id="rId10" imgW="1714320" imgH="304560" progId="Equation.DSMT4">
                        <p:embed/>
                        <p:pic>
                          <p:nvPicPr>
                            <p:cNvPr id="12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58560" y="6221784"/>
                              <a:ext cx="1706562" cy="3048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" name="Object 1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27701715"/>
                    </p:ext>
                  </p:extLst>
                </p:nvPr>
              </p:nvGraphicFramePr>
              <p:xfrm>
                <a:off x="3658560" y="6221784"/>
                <a:ext cx="1706562" cy="304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218" name="Equation" r:id="rId12" imgW="1714320" imgH="304560" progId="Equation.DSMT4">
                        <p:embed/>
                      </p:oleObj>
                    </mc:Choice>
                    <mc:Fallback>
                      <p:oleObj name="Equation" r:id="rId12" imgW="1714320" imgH="304560" progId="Equation.DSMT4">
                        <p:embed/>
                        <p:pic>
                          <p:nvPicPr>
                            <p:cNvPr id="0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58560" y="6221784"/>
                              <a:ext cx="1706562" cy="3048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17415" y="4953000"/>
                  <a:ext cx="83820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latin typeface="+mj-lt"/>
                    </a:rPr>
                    <a:t>The performance of MIMO control systems are characterized using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a14:m>
                  <a:r>
                    <a:rPr lang="en-US" sz="2400" dirty="0">
                      <a:latin typeface="+mj-lt"/>
                    </a:rPr>
                    <a:t> norms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15" y="4953000"/>
                  <a:ext cx="8382000" cy="830997"/>
                </a:xfrm>
                <a:prstGeom prst="rect">
                  <a:avLst/>
                </a:prstGeom>
                <a:blipFill>
                  <a:blip r:embed="rId14"/>
                  <a:stretch>
                    <a:fillRect l="-1018" t="-5882" b="-154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24600" y="2768238"/>
                <a:ext cx="23622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disturbance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 input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:output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weighted output</a:t>
                </a:r>
              </a:p>
              <a:p>
                <a:r>
                  <a:rPr lang="en-US" b="1" dirty="0"/>
                  <a:t>G</a:t>
                </a:r>
                <a:r>
                  <a:rPr lang="en-US" dirty="0"/>
                  <a:t>: generalized plant</a:t>
                </a:r>
              </a:p>
              <a:p>
                <a:r>
                  <a:rPr lang="en-US" b="1" dirty="0"/>
                  <a:t>K</a:t>
                </a:r>
                <a:r>
                  <a:rPr lang="en-US" dirty="0"/>
                  <a:t>: robust controller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: perturbation of </a:t>
                </a:r>
                <a:r>
                  <a:rPr lang="en-US" b="1" dirty="0"/>
                  <a:t>G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2768238"/>
                <a:ext cx="2362200" cy="2031325"/>
              </a:xfrm>
              <a:prstGeom prst="rect">
                <a:avLst/>
              </a:prstGeom>
              <a:blipFill>
                <a:blip r:embed="rId15"/>
                <a:stretch>
                  <a:fillRect l="-2326" t="-15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5365122" y="2367490"/>
            <a:ext cx="2622057" cy="1532998"/>
            <a:chOff x="5365122" y="2367490"/>
            <a:chExt cx="2622057" cy="1532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324600" y="2367490"/>
                  <a:ext cx="16625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</a:rPr>
                    <a:t>M-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</a:rPr>
                    <a:t> structure</a:t>
                  </a: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600" y="2367490"/>
                  <a:ext cx="1662579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330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5365122" y="2593658"/>
              <a:ext cx="931999" cy="130683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13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7515" y="914400"/>
            <a:ext cx="8261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Power spectral density (PSD) of blade 1 root </a:t>
            </a:r>
            <a:r>
              <a:rPr lang="en-US" sz="2400" dirty="0" err="1">
                <a:latin typeface="+mj-lt"/>
              </a:rPr>
              <a:t>flapwise</a:t>
            </a:r>
            <a:r>
              <a:rPr lang="en-US" sz="2400" dirty="0">
                <a:latin typeface="+mj-lt"/>
              </a:rPr>
              <a:t> moment   </a:t>
            </a:r>
            <a:r>
              <a:rPr lang="en-US" sz="2400" dirty="0">
                <a:solidFill>
                  <a:srgbClr val="0000FF"/>
                </a:solidFill>
                <a:latin typeface="+mj-lt"/>
              </a:rPr>
              <a:t>with only collective loop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3502" y="5737468"/>
            <a:ext cx="4244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Multiple peaks at 1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(</a:t>
            </a:r>
            <a:r>
              <a:rPr lang="en-US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revolution</a:t>
            </a:r>
            <a:r>
              <a:rPr lang="en-US" dirty="0"/>
              <a:t>), 2P, 3P, … frequencies due to periodic loads 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8" y="1779993"/>
            <a:ext cx="6855134" cy="3861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401" y="2212460"/>
            <a:ext cx="1323227" cy="160978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676492" y="2116547"/>
            <a:ext cx="342900" cy="361947"/>
          </a:xfrm>
          <a:prstGeom prst="straightConnector1">
            <a:avLst/>
          </a:prstGeom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480702" y="1600200"/>
            <a:ext cx="2702324" cy="816900"/>
            <a:chOff x="2480702" y="1756198"/>
            <a:chExt cx="2702324" cy="816900"/>
          </a:xfrm>
        </p:grpSpPr>
        <p:sp>
          <p:nvSpPr>
            <p:cNvPr id="19" name="Rounded Rectangle 18"/>
            <p:cNvSpPr/>
            <p:nvPr/>
          </p:nvSpPr>
          <p:spPr>
            <a:xfrm>
              <a:off x="4081852" y="2254843"/>
              <a:ext cx="400208" cy="318255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467398" y="1756198"/>
                  <a:ext cx="7156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398" y="1756198"/>
                  <a:ext cx="71562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 flipV="1">
              <a:off x="4281956" y="1951283"/>
              <a:ext cx="370884" cy="295454"/>
            </a:xfrm>
            <a:prstGeom prst="straightConnector1">
              <a:avLst/>
            </a:prstGeom>
            <a:ln w="317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2480702" y="1903213"/>
              <a:ext cx="400208" cy="318255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90742" y="1752054"/>
            <a:ext cx="3515246" cy="3143650"/>
            <a:chOff x="3390742" y="1908052"/>
            <a:chExt cx="3515246" cy="3143650"/>
          </a:xfrm>
        </p:grpSpPr>
        <p:sp>
          <p:nvSpPr>
            <p:cNvPr id="10" name="TextBox 9"/>
            <p:cNvSpPr txBox="1"/>
            <p:nvPr/>
          </p:nvSpPr>
          <p:spPr>
            <a:xfrm>
              <a:off x="3390742" y="190805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68012" y="405899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14132" y="4593539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8788" y="468237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4P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22472" y="3017353"/>
            <a:ext cx="3404648" cy="2377479"/>
            <a:chOff x="222472" y="3173351"/>
            <a:chExt cx="3404648" cy="23774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22472" y="3173351"/>
                  <a:ext cx="1943100" cy="9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Rated rotor speed: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12.1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𝑟𝑝𝑚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𝐻𝑧</m:t>
                      </m:r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472" y="3173351"/>
                  <a:ext cx="1943100" cy="916982"/>
                </a:xfrm>
                <a:prstGeom prst="rect">
                  <a:avLst/>
                </a:prstGeom>
                <a:blipFill>
                  <a:blip r:embed="rId5"/>
                  <a:stretch>
                    <a:fillRect l="-2508" t="-4000" r="-1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/>
            <p:cNvSpPr/>
            <p:nvPr/>
          </p:nvSpPr>
          <p:spPr>
            <a:xfrm>
              <a:off x="3246120" y="5166360"/>
              <a:ext cx="381000" cy="38447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 flipV="1">
              <a:off x="1428031" y="3889798"/>
              <a:ext cx="1696169" cy="1342432"/>
            </a:xfrm>
            <a:prstGeom prst="straightConnector1">
              <a:avLst/>
            </a:prstGeom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667355" y="5306594"/>
            <a:ext cx="2213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Severe limits: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62700" y="592212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Component failure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59725" y="6106788"/>
            <a:ext cx="730878" cy="2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63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functions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78326" y="1555824"/>
              <a:ext cx="8229600" cy="3521776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354243146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2421446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09669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0</a:t>
                          </a:r>
                          <a:r>
                            <a:rPr lang="en-US" sz="1800" dirty="0">
                              <a:effectLst/>
                            </a:rPr>
                            <a:t>P 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68468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3</a:t>
                          </a:r>
                          <a:r>
                            <a:rPr lang="en-US" sz="1800" dirty="0">
                              <a:effectLst/>
                            </a:rPr>
                            <a:t>P@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34523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3P 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25918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3</a:t>
                          </a:r>
                          <a:r>
                            <a:rPr lang="en-US" sz="1800" dirty="0">
                              <a:effectLst/>
                            </a:rPr>
                            <a:t>P@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85230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5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6</a:t>
                          </a:r>
                          <a:r>
                            <a:rPr lang="en-US" sz="1800" dirty="0">
                              <a:effectLst/>
                            </a:rPr>
                            <a:t>P@</a:t>
                          </a:r>
                          <a:r>
                            <a:rPr lang="en-US" sz="1800" baseline="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62503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6P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6P@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76525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7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6</a:t>
                          </a:r>
                          <a:r>
                            <a:rPr lang="en-US" sz="1800" dirty="0">
                              <a:effectLst/>
                            </a:rPr>
                            <a:t>P@</a:t>
                          </a:r>
                          <a:r>
                            <a:rPr lang="en-US" sz="1800" baseline="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913282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56296472"/>
                  </p:ext>
                </p:extLst>
              </p:nvPr>
            </p:nvGraphicFramePr>
            <p:xfrm>
              <a:off x="578326" y="1555824"/>
              <a:ext cx="8229600" cy="324764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354243146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2421446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0966929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92537" r="-444" b="-634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8468308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189706" r="-444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523059"/>
                      </a:ext>
                    </a:extLst>
                  </a:tr>
                  <a:tr h="4079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294030" r="-444" b="-432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591802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394030" r="-444" b="-332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23045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5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486765" r="-444" b="-227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250302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6P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595522" r="-444" b="-1313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652557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7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685294" r="-444" b="-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3282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2209800" y="434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3640931" y="5122862"/>
          <a:ext cx="186213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" name="Equation" r:id="rId4" imgW="1866600" imgH="368280" progId="Equation.DSMT4">
                  <p:embed/>
                </p:oleObj>
              </mc:Choice>
              <mc:Fallback>
                <p:oleObj name="Equation" r:id="rId4" imgW="1866600" imgH="368280" progId="Equation.DSMT4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931" y="5122862"/>
                        <a:ext cx="1862138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54816" y="5117068"/>
            <a:ext cx="256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Sensitivity function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3382169" y="5618658"/>
          <a:ext cx="2379662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name="Equation" r:id="rId6" imgW="2374560" imgH="850680" progId="Equation.DSMT4">
                  <p:embed/>
                </p:oleObj>
              </mc:Choice>
              <mc:Fallback>
                <p:oleObj name="Equation" r:id="rId6" imgW="2374560" imgH="850680" progId="Equation.DSMT4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169" y="5618658"/>
                        <a:ext cx="2379662" cy="855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33400" y="548986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Minimize the norm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Frequency effects change due to coordinates change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21171" y="5584824"/>
            <a:ext cx="2217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penalize the control input and output performance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748446" y="6046489"/>
            <a:ext cx="529702" cy="0"/>
          </a:xfrm>
          <a:prstGeom prst="straightConnector1">
            <a:avLst/>
          </a:prstGeom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307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functions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163003" y="2053148"/>
          <a:ext cx="3683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9" name="Equation" r:id="rId3" imgW="3682800" imgH="622080" progId="Equation.DSMT4">
                  <p:embed/>
                </p:oleObj>
              </mc:Choice>
              <mc:Fallback>
                <p:oleObj name="Equation" r:id="rId3" imgW="3682800" imgH="62208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003" y="2053148"/>
                        <a:ext cx="36830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038600" y="13237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399473" y="1605074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0" name="Equation" r:id="rId5" imgW="1130040" imgH="304560" progId="Equation.DSMT4">
                  <p:embed/>
                </p:oleObj>
              </mc:Choice>
              <mc:Fallback>
                <p:oleObj name="Equation" r:id="rId5" imgW="1130040" imgH="3045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9473" y="1605074"/>
                        <a:ext cx="11303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9349" r="7435"/>
          <a:stretch/>
        </p:blipFill>
        <p:spPr bwMode="auto">
          <a:xfrm>
            <a:off x="685800" y="3127443"/>
            <a:ext cx="3749040" cy="31908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821" r="6666"/>
          <a:stretch/>
        </p:blipFill>
        <p:spPr bwMode="auto">
          <a:xfrm>
            <a:off x="4968240" y="3124200"/>
            <a:ext cx="3693795" cy="32092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299200" y="2114520"/>
          <a:ext cx="13970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1" name="Equation" r:id="rId9" imgW="1396800" imgH="558720" progId="Equation.DSMT4">
                  <p:embed/>
                </p:oleObj>
              </mc:Choice>
              <mc:Fallback>
                <p:oleObj name="Equation" r:id="rId9" imgW="1396800" imgH="558720" progId="Equation.DSMT4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9200" y="2114520"/>
                        <a:ext cx="1397000" cy="554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483661" y="1618583"/>
          <a:ext cx="998538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" name="Equation" r:id="rId11" imgW="1002960" imgH="279360" progId="Equation.DSMT4">
                  <p:embed/>
                </p:oleObj>
              </mc:Choice>
              <mc:Fallback>
                <p:oleObj name="Equation" r:id="rId11" imgW="1002960" imgH="27936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3661" y="1618583"/>
                        <a:ext cx="998538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1460341" y="1600200"/>
          <a:ext cx="10461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Equation" r:id="rId13" imgW="1041120" imgH="304560" progId="Equation.DSMT4">
                  <p:embed/>
                </p:oleObj>
              </mc:Choice>
              <mc:Fallback>
                <p:oleObj name="Equation" r:id="rId13" imgW="1041120" imgH="304560" progId="Equation.DSMT4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341" y="1600200"/>
                        <a:ext cx="1046163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Select weighting functions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901445" y="2054645"/>
            <a:ext cx="1944558" cy="2103078"/>
            <a:chOff x="2901445" y="2054645"/>
            <a:chExt cx="1944558" cy="2103078"/>
          </a:xfrm>
        </p:grpSpPr>
        <p:sp>
          <p:nvSpPr>
            <p:cNvPr id="22" name="Rounded Rectangle 21"/>
            <p:cNvSpPr/>
            <p:nvPr/>
          </p:nvSpPr>
          <p:spPr>
            <a:xfrm>
              <a:off x="2922271" y="2054645"/>
              <a:ext cx="1923732" cy="620284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2B953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3012006" y="2697939"/>
              <a:ext cx="774934" cy="886138"/>
            </a:xfrm>
            <a:prstGeom prst="straightConnector1">
              <a:avLst/>
            </a:prstGeom>
            <a:ln w="31750" cap="flat" cmpd="sng" algn="ctr">
              <a:solidFill>
                <a:srgbClr val="2B9535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901445" y="3788391"/>
                  <a:ext cx="153007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a:rPr lang="en-US" i="1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i="1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0.6</m:t>
                        </m:r>
                        <m:r>
                          <a:rPr lang="en-US" i="1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𝐻𝑧</m:t>
                        </m:r>
                      </m:oMath>
                    </m:oMathPara>
                  </a14:m>
                  <a:endParaRPr lang="en-US" dirty="0">
                    <a:solidFill>
                      <a:srgbClr val="2B9535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445" y="3788391"/>
                  <a:ext cx="153007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60133" y="2048275"/>
            <a:ext cx="1759268" cy="2482867"/>
            <a:chOff x="1060133" y="2048275"/>
            <a:chExt cx="1759268" cy="2482867"/>
          </a:xfrm>
        </p:grpSpPr>
        <p:sp>
          <p:nvSpPr>
            <p:cNvPr id="19" name="Rounded Rectangle 18"/>
            <p:cNvSpPr/>
            <p:nvPr/>
          </p:nvSpPr>
          <p:spPr>
            <a:xfrm>
              <a:off x="1060133" y="2048275"/>
              <a:ext cx="1759268" cy="620284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752600" y="2677146"/>
              <a:ext cx="104700" cy="1203752"/>
            </a:xfrm>
            <a:prstGeom prst="straightConnector1">
              <a:avLst/>
            </a:prstGeom>
            <a:ln w="317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079257" y="4161810"/>
              <a:ext cx="1556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low frequency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89474" y="2053148"/>
            <a:ext cx="2470092" cy="2331571"/>
            <a:chOff x="5489474" y="2053148"/>
            <a:chExt cx="2470092" cy="2331571"/>
          </a:xfrm>
        </p:grpSpPr>
        <p:sp>
          <p:nvSpPr>
            <p:cNvPr id="29" name="Rounded Rectangle 28"/>
            <p:cNvSpPr/>
            <p:nvPr/>
          </p:nvSpPr>
          <p:spPr>
            <a:xfrm>
              <a:off x="6035834" y="2053148"/>
              <a:ext cx="1923732" cy="620284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AF119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6267236" y="2940496"/>
              <a:ext cx="571928" cy="1444223"/>
            </a:xfrm>
            <a:prstGeom prst="straightConnector1">
              <a:avLst/>
            </a:prstGeom>
            <a:ln w="31750" cap="flat" cmpd="sng" algn="ctr">
              <a:solidFill>
                <a:srgbClr val="AF119C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489474" y="3465225"/>
              <a:ext cx="1140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F119C"/>
                  </a:solidFill>
                </a:rPr>
                <a:t>low pass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439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Singular values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t="9474" r="7640"/>
          <a:stretch/>
        </p:blipFill>
        <p:spPr bwMode="auto">
          <a:xfrm>
            <a:off x="614804" y="2559622"/>
            <a:ext cx="4699196" cy="38692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7515" y="991575"/>
            <a:ext cx="8337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Multivariate transfer functions: singular values of transfer function</a:t>
            </a:r>
          </a:p>
          <a:p>
            <a:pPr marL="342900" indent="-342900">
              <a:buFont typeface="Calibri" panose="020F0502020204030204" pitchFamily="34" charset="0"/>
              <a:buChar char="–"/>
            </a:pP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9630" y="1816861"/>
            <a:ext cx="768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Open-loop and closed-loop responses of the nonlinear wind turbine under turbulent wind excitations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38800" y="3200400"/>
                <a:ext cx="3048000" cy="2793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dirty="0"/>
                  <a:t>Deal with  uncertain model structure (a group of curves)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dirty="0"/>
                  <a:t>0P and 3P disturbance rejection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= 0.1784 &lt; 1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RSRP guaranteed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200400"/>
                <a:ext cx="3048000" cy="2793072"/>
              </a:xfrm>
              <a:prstGeom prst="rect">
                <a:avLst/>
              </a:prstGeom>
              <a:blipFill>
                <a:blip r:embed="rId4"/>
                <a:stretch>
                  <a:fillRect l="-1200" r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0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results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38200" y="1688708"/>
          <a:ext cx="7092750" cy="4114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Visio" r:id="rId3" imgW="8924544" imgH="5169744" progId="Visio.Drawing.11">
                  <p:embed/>
                </p:oleObj>
              </mc:Choice>
              <mc:Fallback>
                <p:oleObj name="Visio" r:id="rId3" imgW="8924544" imgH="5169744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88708"/>
                        <a:ext cx="7092750" cy="41146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7515" y="991575"/>
            <a:ext cx="833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PSD result analysis at multiple frequencies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5600" y="1558523"/>
            <a:ext cx="401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18 m/s turbulent wind field excitation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6023225"/>
            <a:ext cx="6629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Significant 1P, 2P, and 4P peak reduction</a:t>
            </a:r>
          </a:p>
          <a:p>
            <a:endParaRPr lang="en-US" dirty="0"/>
          </a:p>
        </p:txBody>
      </p:sp>
      <p:pic>
        <p:nvPicPr>
          <p:cNvPr id="10" name="Picture 2" descr="D:\ASME2016\wind_fiel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06" y="2058040"/>
            <a:ext cx="3977102" cy="369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5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9" y="1822572"/>
            <a:ext cx="28434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5" y="4249580"/>
            <a:ext cx="28434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9" y="4291437"/>
            <a:ext cx="28434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77515" y="991575"/>
            <a:ext cx="833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Blade and tower fatigue damage equivalent load (DEL) comparison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66365" y="4114800"/>
            <a:ext cx="5943600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38165" y="1736725"/>
            <a:ext cx="0" cy="4740275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20705" y="1822572"/>
            <a:ext cx="8907628" cy="2133600"/>
            <a:chOff x="420705" y="1822572"/>
            <a:chExt cx="8907628" cy="2133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05" y="1822572"/>
              <a:ext cx="2843400" cy="2133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/>
            <p:cNvGrpSpPr/>
            <p:nvPr/>
          </p:nvGrpSpPr>
          <p:grpSpPr>
            <a:xfrm>
              <a:off x="6381582" y="1975947"/>
              <a:ext cx="2946751" cy="900775"/>
              <a:chOff x="6347460" y="1806608"/>
              <a:chExt cx="2946751" cy="900775"/>
            </a:xfrm>
          </p:grpSpPr>
          <p:pic>
            <p:nvPicPr>
              <p:cNvPr id="22" name="Picture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8890" y="1860800"/>
                <a:ext cx="419100" cy="18288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6510" y="2139038"/>
                <a:ext cx="411480" cy="21336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7460" y="2492932"/>
                <a:ext cx="434340" cy="12954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755292" y="1806608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Collective control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779611" y="2091829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PID individual control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777990" y="2399606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Robust individual control</a:t>
                </a: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6365529" y="3441334"/>
            <a:ext cx="23212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Blade </a:t>
            </a:r>
            <a:r>
              <a:rPr lang="en-US" dirty="0" err="1"/>
              <a:t>flapwise</a:t>
            </a:r>
            <a:r>
              <a:rPr lang="en-US" dirty="0"/>
              <a:t>: Robust: -20% of PID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Blade edgewise: same level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Tower base fore-aft: 3%-10% decrease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Tower base side-side: same level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6535" y="1394853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</a:rPr>
              <a:t>(DEL: industrial standard)</a:t>
            </a:r>
          </a:p>
        </p:txBody>
      </p:sp>
    </p:spTree>
    <p:extLst>
      <p:ext uri="{BB962C8B-B14F-4D97-AF65-F5344CB8AC3E}">
        <p14:creationId xmlns:p14="http://schemas.microsoft.com/office/powerpoint/2010/main" val="17160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433512"/>
            <a:ext cx="8229600" cy="5059363"/>
          </a:xfrm>
        </p:spPr>
        <p:txBody>
          <a:bodyPr/>
          <a:lstStyle/>
          <a:p>
            <a:r>
              <a:rPr lang="en-US" dirty="0"/>
              <a:t>A robust controller with mu synthesis for wind turbine is developed;</a:t>
            </a:r>
          </a:p>
          <a:p>
            <a:r>
              <a:rPr lang="en-US" dirty="0"/>
              <a:t>Individual pitch control is utilized to reject periodic loads;</a:t>
            </a:r>
          </a:p>
          <a:p>
            <a:r>
              <a:rPr lang="en-US" dirty="0"/>
              <a:t>Robust control strategy is formulated to tackle with modeling uncertainties;</a:t>
            </a:r>
          </a:p>
          <a:p>
            <a:r>
              <a:rPr lang="en-US" dirty="0"/>
              <a:t>Periodic loads on blades are significantly reduced.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98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1202" y="1246552"/>
            <a:ext cx="4255123" cy="2160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Different control goals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Speed control 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Power control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Load reduction on blades, tower and drive-train</a:t>
            </a:r>
          </a:p>
          <a:p>
            <a:pPr marL="640080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Prolong actuator life</a:t>
            </a:r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000" i="1" dirty="0"/>
          </a:p>
          <a:p>
            <a:pPr>
              <a:spcAft>
                <a:spcPts val="300"/>
              </a:spcAft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4586" y="4142720"/>
            <a:ext cx="76339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4512" y="5681798"/>
            <a:ext cx="8022282" cy="84638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</p:spPr>
        <p:txBody>
          <a:bodyPr wrap="square">
            <a:spAutoFit/>
          </a:bodyPr>
          <a:lstStyle/>
          <a:p>
            <a:pPr marL="0" lvl="3">
              <a:spcBef>
                <a:spcPts val="600"/>
              </a:spcBef>
              <a:spcAft>
                <a:spcPts val="0"/>
              </a:spcAft>
              <a:buSzPct val="75000"/>
            </a:pPr>
            <a:r>
              <a:rPr lang="en-US" sz="2400" dirty="0"/>
              <a:t>Model predictive control: </a:t>
            </a:r>
          </a:p>
          <a:p>
            <a:pPr marL="640080" lvl="3" indent="-342900">
              <a:spcBef>
                <a:spcPts val="600"/>
              </a:spcBef>
              <a:spcAft>
                <a:spcPts val="0"/>
              </a:spcAft>
              <a:buSzPct val="75000"/>
              <a:buFont typeface="Calibri" panose="020F0502020204030204" pitchFamily="34" charset="0"/>
              <a:buChar char="–"/>
            </a:pPr>
            <a:r>
              <a:rPr lang="en-US" sz="2000" dirty="0"/>
              <a:t>Online optimization of multiple control objectives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121229" y="-1"/>
            <a:ext cx="8022770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Multiple Objectives in Wind Turbines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512" y="3733435"/>
            <a:ext cx="8022282" cy="1905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Challenges of multiple objectives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/>
              <a:t>Designing individual controllers for each objective is getting more and more complex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/>
              <a:t>Conflicting with each other</a:t>
            </a:r>
          </a:p>
          <a:p>
            <a:pPr marL="640080" lvl="1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We need </a:t>
            </a:r>
            <a:r>
              <a:rPr lang="en-US" sz="2000" b="1" dirty="0"/>
              <a:t>one controller </a:t>
            </a:r>
            <a:r>
              <a:rPr lang="en-US" sz="2000" dirty="0"/>
              <a:t>that can balance all the objectives together</a:t>
            </a:r>
            <a:endParaRPr lang="en-US" sz="2200" b="1" i="1" dirty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72707" y="1120641"/>
            <a:ext cx="3185598" cy="2373817"/>
            <a:chOff x="872707" y="987291"/>
            <a:chExt cx="3185598" cy="2373817"/>
          </a:xfrm>
        </p:grpSpPr>
        <p:pic>
          <p:nvPicPr>
            <p:cNvPr id="12" name="Picture 11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0" r="10756"/>
            <a:stretch/>
          </p:blipFill>
          <p:spPr>
            <a:xfrm>
              <a:off x="2511608" y="990670"/>
              <a:ext cx="1545336" cy="115214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32" y="2208964"/>
              <a:ext cx="1536192" cy="115214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94" b="21532"/>
            <a:stretch/>
          </p:blipFill>
          <p:spPr>
            <a:xfrm>
              <a:off x="872707" y="987291"/>
              <a:ext cx="1546643" cy="115552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27" b="11056"/>
            <a:stretch/>
          </p:blipFill>
          <p:spPr>
            <a:xfrm>
              <a:off x="2512969" y="2207603"/>
              <a:ext cx="1545336" cy="115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46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17835" y="3969627"/>
            <a:ext cx="2286000" cy="319087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39" y="1141685"/>
            <a:ext cx="8330961" cy="144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Wind Energy </a:t>
            </a:r>
          </a:p>
          <a:p>
            <a:pPr marL="64008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Fastest growing renewable energy source in the world: The worldwide wind capacity reached over 400,000 MW by the end of 2015</a:t>
            </a:r>
          </a:p>
          <a:p>
            <a:pPr marL="640080" indent="-3429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Low cost &amp; environmentally friendly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743200"/>
            <a:ext cx="5381883" cy="3343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97" y="4702000"/>
            <a:ext cx="2658667" cy="15154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97" y="907868"/>
            <a:ext cx="2637947" cy="15036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36835" y="2825492"/>
            <a:ext cx="3499689" cy="20812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Wind turbine control loops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Generator torque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Blade pitch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s-ES" sz="2000" dirty="0" err="1">
                <a:latin typeface="+mn-lt"/>
              </a:rPr>
              <a:t>Nacelle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yaw</a:t>
            </a:r>
            <a:r>
              <a:rPr lang="es-ES" sz="2000" dirty="0">
                <a:latin typeface="+mn-lt"/>
              </a:rPr>
              <a:t> control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2462" y="2474257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22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Pitch control animation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3190" y="6267274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22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 control animation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1143000" y="-1"/>
            <a:ext cx="8001000" cy="847725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Background: Wind Turbine and Control</a:t>
            </a:r>
          </a:p>
        </p:txBody>
      </p:sp>
    </p:spTree>
    <p:extLst>
      <p:ext uri="{BB962C8B-B14F-4D97-AF65-F5344CB8AC3E}">
        <p14:creationId xmlns:p14="http://schemas.microsoft.com/office/powerpoint/2010/main" val="32142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Control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9250" y="4551218"/>
            <a:ext cx="611505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cs typeface="Arial" panose="020B0604020202020204" pitchFamily="34" charset="0"/>
              </a:rPr>
              <a:t>Torque control: Standard torque control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cs typeface="Arial" panose="020B0604020202020204" pitchFamily="34" charset="0"/>
              </a:rPr>
              <a:t>Pitch control: Model predictive control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cs typeface="Arial" panose="020B0604020202020204" pitchFamily="34" charset="0"/>
              </a:rPr>
              <a:t>Yaw control: Not involved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9" y="1042001"/>
            <a:ext cx="8403336" cy="36027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65512" y="3058881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455221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Model Predictive Controller (</a:t>
            </a:r>
            <a:r>
              <a:rPr lang="en-US" altLang="zh-CN" sz="2600" b="1" i="1" dirty="0" err="1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MPC</a:t>
            </a:r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8" y="866775"/>
            <a:ext cx="5866790" cy="35112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524625" y="1469717"/>
                <a:ext cx="24011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current time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prediction horizon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control horizon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625" y="1469717"/>
                <a:ext cx="2401165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61109" y="4655127"/>
            <a:ext cx="80217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/>
              <a:t>Model predictive control (</a:t>
            </a:r>
            <a:r>
              <a:rPr lang="en-US" sz="2000" dirty="0" err="1"/>
              <a:t>MPC</a:t>
            </a:r>
            <a:r>
              <a:rPr lang="en-US" sz="2000" dirty="0"/>
              <a:t>): regulatory controls that use an explicit dynamic model of the response of process variables to changes in manipulated variables to calculate control “moves”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000" dirty="0"/>
              <a:t>Control moves are intended to force the process variables to follow a pre-specified trajectory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45" y="2970773"/>
            <a:ext cx="3641446" cy="15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08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9150" y="1057273"/>
            <a:ext cx="3714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Predicted outputs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875455" y="1568450"/>
          <a:ext cx="7581900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5" name="Equation" r:id="rId4" imgW="7581600" imgH="2793960" progId="Equation.DSMT4">
                  <p:embed/>
                </p:oleObj>
              </mc:Choice>
              <mc:Fallback>
                <p:oleObj name="Equation" r:id="rId4" imgW="7581600" imgH="27939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5455" y="1568450"/>
                        <a:ext cx="7581900" cy="279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365250" y="5086350"/>
          <a:ext cx="3556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Equation" r:id="rId6" imgW="3555720" imgH="558720" progId="Equation.DSMT4">
                  <p:embed/>
                </p:oleObj>
              </mc:Choice>
              <mc:Fallback>
                <p:oleObj name="Equation" r:id="rId6" imgW="3555720" imgH="55872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5086350"/>
                        <a:ext cx="35560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325563" y="5675313"/>
          <a:ext cx="32829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7" name="Equation" r:id="rId8" imgW="3276360" imgH="634680" progId="Equation.DSMT4">
                  <p:embed/>
                </p:oleObj>
              </mc:Choice>
              <mc:Fallback>
                <p:oleObj name="Equation" r:id="rId8" imgW="3276360" imgH="63468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563" y="5675313"/>
                        <a:ext cx="32829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Model Predictive Controller (MPC)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100" y="4486275"/>
            <a:ext cx="3714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Cost function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" r="50651" b="32448"/>
          <a:stretch/>
        </p:blipFill>
        <p:spPr>
          <a:xfrm>
            <a:off x="5606945" y="3334019"/>
            <a:ext cx="3413230" cy="27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1687" y="1886439"/>
            <a:ext cx="15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220930" y="1897520"/>
          <a:ext cx="23336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0" name="Equation" r:id="rId4" imgW="228600" imgH="304560" progId="Equation.DSMT4">
                  <p:embed/>
                </p:oleObj>
              </mc:Choice>
              <mc:Fallback>
                <p:oleObj name="Equation" r:id="rId4" imgW="228600" imgH="304560" progId="Equation.DSMT4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0930" y="1897520"/>
                        <a:ext cx="233363" cy="311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850606" y="2312614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minimize</a:t>
            </a: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044034" y="2386671"/>
          <a:ext cx="533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" name="Equation" r:id="rId6" imgW="533160" imgH="304560" progId="Equation.DSMT4">
                  <p:embed/>
                </p:oleObj>
              </mc:Choice>
              <mc:Fallback>
                <p:oleObj name="Equation" r:id="rId6" imgW="533160" imgH="30456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034" y="2386671"/>
                        <a:ext cx="5334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62563" y="2763927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to </a:t>
            </a: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1964133" y="2996218"/>
          <a:ext cx="31623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Equation" r:id="rId8" imgW="3162240" imgH="634680" progId="Equation.DSMT4">
                  <p:embed/>
                </p:oleObj>
              </mc:Choice>
              <mc:Fallback>
                <p:oleObj name="Equation" r:id="rId8" imgW="3162240" imgH="634680" progId="Equation.DSMT4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4133" y="2996218"/>
                        <a:ext cx="316230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88887" y="960026"/>
            <a:ext cx="6589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Optimal solution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1301750" y="1455738"/>
          <a:ext cx="3924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3" name="Equation" r:id="rId10" imgW="3924000" imgH="406080" progId="Equation.DSMT4">
                  <p:embed/>
                </p:oleObj>
              </mc:Choice>
              <mc:Fallback>
                <p:oleObj name="Equation" r:id="rId10" imgW="3924000" imgH="40608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1455738"/>
                        <a:ext cx="3924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882364" y="4189135"/>
                <a:ext cx="7413912" cy="2098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time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Acquire new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the current state 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though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Kalman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filter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the QP problem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and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</m:sSup>
                    <m:r>
                      <a:rPr lang="en-US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⋯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−1|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only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u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discard the remaining inputs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optimization at time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k+1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so on…</a:t>
                </a: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64" y="4189135"/>
                <a:ext cx="7413912" cy="2098138"/>
              </a:xfrm>
              <a:prstGeom prst="rect">
                <a:avLst/>
              </a:prstGeom>
              <a:blipFill>
                <a:blip r:embed="rId12"/>
                <a:stretch>
                  <a:fillRect l="-740" t="-1453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496" y="965949"/>
            <a:ext cx="4327204" cy="305088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15629" y="3749159"/>
            <a:ext cx="28873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>
                <a:cs typeface="Arial" panose="020B0604020202020204" pitchFamily="34" charset="0"/>
              </a:rPr>
              <a:t>Optimization  steps: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Model Predictive Controller (MPC)</a:t>
            </a:r>
          </a:p>
        </p:txBody>
      </p:sp>
    </p:spTree>
    <p:extLst>
      <p:ext uri="{BB962C8B-B14F-4D97-AF65-F5344CB8AC3E}">
        <p14:creationId xmlns:p14="http://schemas.microsoft.com/office/powerpoint/2010/main" val="2127098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5234" y="1008782"/>
            <a:ext cx="5410200" cy="5471268"/>
            <a:chOff x="195234" y="1008782"/>
            <a:chExt cx="5410200" cy="547126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59" y="1008782"/>
              <a:ext cx="5400675" cy="18002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59" y="4679825"/>
              <a:ext cx="5400675" cy="180022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34" y="2837582"/>
              <a:ext cx="5400675" cy="180022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t="3110" r="3282" b="10633"/>
          <a:stretch/>
        </p:blipFill>
        <p:spPr>
          <a:xfrm>
            <a:off x="128531" y="1281206"/>
            <a:ext cx="5467378" cy="435735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Switching Region Performance</a:t>
            </a:r>
            <a:endParaRPr lang="en-US" altLang="zh-CN" sz="36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91134" y="2209800"/>
            <a:ext cx="3538565" cy="38346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Results: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Power: Nearly same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: better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 fore-aft loads: reduced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Tower side-side loads: mixed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Blade edgewise loads: nearly same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flapwise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loads: reduced</a:t>
            </a:r>
          </a:p>
          <a:p>
            <a:pPr marL="640080" indent="-342900">
              <a:spcAft>
                <a:spcPts val="500"/>
              </a:spcAft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 actuator:  reduced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607" y="1151657"/>
            <a:ext cx="3843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Wind fields:</a:t>
            </a:r>
          </a:p>
          <a:p>
            <a:pPr marL="640080" indent="-342900">
              <a:buFont typeface="Times New Roman" panose="02020603050405020304" pitchFamily="18" charset="0"/>
              <a:buChar char="–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m/s, 12 m/s, 13 m/s </a:t>
            </a:r>
          </a:p>
        </p:txBody>
      </p:sp>
    </p:spTree>
    <p:extLst>
      <p:ext uri="{BB962C8B-B14F-4D97-AF65-F5344CB8AC3E}">
        <p14:creationId xmlns:p14="http://schemas.microsoft.com/office/powerpoint/2010/main" val="41241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23950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Adaptive Controller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03894" y="1029572"/>
            <a:ext cx="5099625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Challenges for wind turbine systems: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Complex dynamics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Uncertain environments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86173" y="4567233"/>
            <a:ext cx="7581090" cy="83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Difficulties in designing controller: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System parameters not completely known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90" y="1196725"/>
            <a:ext cx="3276600" cy="2019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89833" y="3441843"/>
            <a:ext cx="2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Source: </a:t>
            </a:r>
            <a:r>
              <a:rPr lang="en-US" dirty="0" err="1">
                <a:latin typeface="+mn-lt"/>
              </a:rPr>
              <a:t>Liebherr</a:t>
            </a:r>
            <a:endParaRPr lang="en-US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706" y="5445557"/>
            <a:ext cx="4572000" cy="7104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82930" indent="-285750">
              <a:spcAft>
                <a:spcPts val="5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inherent model nonlinearities</a:t>
            </a:r>
          </a:p>
          <a:p>
            <a:pPr marL="582930" indent="-285750">
              <a:spcAft>
                <a:spcPts val="500"/>
              </a:spcAft>
              <a:buFont typeface="Wingdings" panose="05000000000000000000" pitchFamily="2" charset="2"/>
              <a:buChar char="v"/>
            </a:pPr>
            <a:r>
              <a:rPr lang="en-US" dirty="0" err="1">
                <a:latin typeface="+mn-lt"/>
              </a:rPr>
              <a:t>unmodeled</a:t>
            </a:r>
            <a:r>
              <a:rPr lang="en-US" dirty="0">
                <a:latin typeface="+mn-lt"/>
              </a:rPr>
              <a:t> modes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57650" y="5456306"/>
            <a:ext cx="4953000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2930" indent="-285750">
              <a:spcAft>
                <a:spcPts val="5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manufacturing and assemblage tolerances </a:t>
            </a:r>
          </a:p>
          <a:p>
            <a:pPr marL="582930" indent="-285750">
              <a:spcAft>
                <a:spcPts val="5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external operating uncertainties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3894" y="2292946"/>
            <a:ext cx="5277796" cy="225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Objective: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Generator speed at rated value and reduce oscillation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Mitigate loads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Near-term performance(</a:t>
            </a:r>
            <a:r>
              <a:rPr lang="en-US" sz="2000" dirty="0">
                <a:solidFill>
                  <a:srgbClr val="0922DD"/>
                </a:solidFill>
                <a:latin typeface="+mn-lt"/>
              </a:rPr>
              <a:t>constant speed</a:t>
            </a:r>
            <a:r>
              <a:rPr lang="en-US" sz="2000" dirty="0">
                <a:latin typeface="+mn-lt"/>
              </a:rPr>
              <a:t>)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Long-term reliability (</a:t>
            </a:r>
            <a:r>
              <a:rPr lang="en-US" sz="2000" dirty="0">
                <a:solidFill>
                  <a:srgbClr val="0922DD"/>
                </a:solidFill>
                <a:latin typeface="+mn-lt"/>
              </a:rPr>
              <a:t>less failure</a:t>
            </a:r>
            <a:r>
              <a:rPr lang="en-US" sz="2000" dirty="0">
                <a:latin typeface="+mn-lt"/>
              </a:rPr>
              <a:t>)</a:t>
            </a:r>
            <a:endParaRPr lang="en-US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02226" y="6145259"/>
            <a:ext cx="3348961" cy="400110"/>
            <a:chOff x="2902226" y="6145259"/>
            <a:chExt cx="3348961" cy="400110"/>
          </a:xfrm>
        </p:grpSpPr>
        <p:sp>
          <p:nvSpPr>
            <p:cNvPr id="16" name="Rectangle 15"/>
            <p:cNvSpPr/>
            <p:nvPr/>
          </p:nvSpPr>
          <p:spPr>
            <a:xfrm>
              <a:off x="3976718" y="6145259"/>
              <a:ext cx="227446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Arial" pitchFamily="34" charset="0"/>
                </a:rPr>
                <a:t> Adaptive Controller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902226" y="6364771"/>
              <a:ext cx="8559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781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7790" y="910248"/>
            <a:ext cx="4157167" cy="611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Method: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Model reference adaptive control (MRAC) with a disturbance accommodation controller (DAC): Two-layer structure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922DD"/>
                </a:solidFill>
                <a:latin typeface="+mn-lt"/>
              </a:rPr>
              <a:t>Control layer 1</a:t>
            </a:r>
            <a:r>
              <a:rPr lang="en-US" sz="2000" dirty="0">
                <a:latin typeface="+mn-lt"/>
              </a:rPr>
              <a:t>: DAC layer (closed-loop DAC: reference model)    </a:t>
            </a:r>
          </a:p>
          <a:p>
            <a:pPr marL="82296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disturbance accommodation</a:t>
            </a:r>
          </a:p>
          <a:p>
            <a:pPr marL="82296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optimal trade-off between power capture and load mitigation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0B050"/>
                </a:solidFill>
                <a:latin typeface="+mn-lt"/>
              </a:rPr>
              <a:t>Control layer 2</a:t>
            </a:r>
            <a:r>
              <a:rPr lang="en-US" sz="2000" dirty="0">
                <a:latin typeface="+mn-lt"/>
              </a:rPr>
              <a:t>: Adaptive control layer    </a:t>
            </a:r>
          </a:p>
          <a:p>
            <a:pPr marL="82296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adapt to internal and external uncertainties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23950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Adaptive Controller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0155" y="5334000"/>
            <a:ext cx="124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+mn-lt"/>
              </a:rPr>
              <a:t>Layer 2</a:t>
            </a:r>
            <a:r>
              <a:rPr lang="en-US" sz="2000" dirty="0">
                <a:solidFill>
                  <a:srgbClr val="0922DD"/>
                </a:solidFill>
                <a:latin typeface="+mn-lt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69391" y="1084424"/>
            <a:ext cx="124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922DD"/>
                </a:solidFill>
                <a:latin typeface="+mn-lt"/>
              </a:rPr>
              <a:t>Layer 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443660" y="5173283"/>
            <a:ext cx="660936" cy="32143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303699" y="1360727"/>
            <a:ext cx="801700" cy="225841"/>
          </a:xfrm>
          <a:prstGeom prst="straightConnector1">
            <a:avLst/>
          </a:prstGeom>
          <a:ln>
            <a:solidFill>
              <a:srgbClr val="0922D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644" y="1211998"/>
            <a:ext cx="4503108" cy="493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37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564" y="1073928"/>
            <a:ext cx="2602366" cy="478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500"/>
              </a:spcAft>
            </a:pPr>
            <a:endParaRPr lang="en-US" sz="2400" dirty="0">
              <a:latin typeface="+mn-lt"/>
            </a:endParaRPr>
          </a:p>
          <a:p>
            <a:pPr>
              <a:spcAft>
                <a:spcPts val="500"/>
              </a:spcAft>
            </a:pPr>
            <a:r>
              <a:rPr lang="en-US" sz="2000" dirty="0"/>
              <a:t>  </a:t>
            </a:r>
            <a:endParaRPr lang="en-US" sz="10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Control Layer 2: Adaptive Approach</a:t>
            </a:r>
          </a:p>
        </p:txBody>
      </p:sp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4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4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295776" y="2418227"/>
            <a:ext cx="4156320" cy="4114070"/>
            <a:chOff x="4295776" y="2526445"/>
            <a:chExt cx="4156320" cy="4114070"/>
          </a:xfrm>
        </p:grpSpPr>
        <p:sp>
          <p:nvSpPr>
            <p:cNvPr id="24" name="Rectangle 23"/>
            <p:cNvSpPr/>
            <p:nvPr/>
          </p:nvSpPr>
          <p:spPr>
            <a:xfrm>
              <a:off x="4295776" y="4655581"/>
              <a:ext cx="294882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+mn-lt"/>
                </a:rPr>
                <a:t>Adaptive control law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95776" y="2526445"/>
              <a:ext cx="41563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+mn-lt"/>
                </a:rPr>
                <a:t>Theoretical assumption:</a:t>
              </a:r>
            </a:p>
            <a:p>
              <a:pPr marL="640080" indent="-347472">
                <a:buFont typeface="Calibri" panose="020F0502020204030204" pitchFamily="34" charset="0"/>
                <a:buChar char="–"/>
              </a:pPr>
              <a:r>
                <a:rPr lang="en-US" altLang="zh-CN" sz="2000" dirty="0">
                  <a:latin typeface="+mn-lt"/>
                </a:rPr>
                <a:t>Actual wind turbine: linear, time-invariant, finite dimensional plant</a:t>
              </a:r>
              <a:endParaRPr lang="en-US" sz="2000" dirty="0">
                <a:latin typeface="+mn-lt"/>
              </a:endParaRPr>
            </a:p>
            <a:p>
              <a:endParaRPr lang="en-US" dirty="0"/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/>
            </p:nvPr>
          </p:nvGraphicFramePr>
          <p:xfrm>
            <a:off x="5446713" y="3916363"/>
            <a:ext cx="2216150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52" name="Equation" r:id="rId4" imgW="2197080" imgH="698400" progId="Equation.DSMT4">
                    <p:embed/>
                  </p:oleObj>
                </mc:Choice>
                <mc:Fallback>
                  <p:oleObj name="Equation" r:id="rId4" imgW="2197080" imgH="698400" progId="Equation.DSMT4">
                    <p:embed/>
                    <p:pic>
                      <p:nvPicPr>
                        <p:cNvPr id="23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6713" y="3916363"/>
                          <a:ext cx="2216150" cy="6985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/>
            <p:cNvGraphicFramePr>
              <a:graphicFrameLocks noChangeAspect="1"/>
            </p:cNvGraphicFramePr>
            <p:nvPr>
              <p:extLst/>
            </p:nvPr>
          </p:nvGraphicFramePr>
          <p:xfrm>
            <a:off x="5749007" y="6323015"/>
            <a:ext cx="1062038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53" name="Equation" r:id="rId6" imgW="1054080" imgH="317160" progId="Equation.DSMT4">
                    <p:embed/>
                  </p:oleObj>
                </mc:Choice>
                <mc:Fallback>
                  <p:oleObj name="Equation" r:id="rId6" imgW="1054080" imgH="317160" progId="Equation.DSMT4">
                    <p:embed/>
                    <p:pic>
                      <p:nvPicPr>
                        <p:cNvPr id="25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9007" y="6323015"/>
                          <a:ext cx="1062038" cy="3175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/>
            <p:cNvGraphicFramePr>
              <a:graphicFrameLocks noChangeAspect="1"/>
            </p:cNvGraphicFramePr>
            <p:nvPr>
              <p:extLst/>
            </p:nvPr>
          </p:nvGraphicFramePr>
          <p:xfrm>
            <a:off x="4867277" y="5172453"/>
            <a:ext cx="29972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54" name="Equation" r:id="rId8" imgW="2997000" imgH="317160" progId="Equation.DSMT4">
                    <p:embed/>
                  </p:oleObj>
                </mc:Choice>
                <mc:Fallback>
                  <p:oleObj name="Equation" r:id="rId8" imgW="2997000" imgH="317160" progId="Equation.DSMT4">
                    <p:embed/>
                    <p:pic>
                      <p:nvPicPr>
                        <p:cNvPr id="26" name="Object 2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867277" y="5172453"/>
                          <a:ext cx="2997200" cy="317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4800600" y="5569853"/>
            <a:ext cx="1404937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55" name="Equation" r:id="rId10" imgW="1384200" imgH="355320" progId="Equation.DSMT4">
                    <p:embed/>
                  </p:oleObj>
                </mc:Choice>
                <mc:Fallback>
                  <p:oleObj name="Equation" r:id="rId10" imgW="1384200" imgH="355320" progId="Equation.DSMT4">
                    <p:embed/>
                    <p:pic>
                      <p:nvPicPr>
                        <p:cNvPr id="28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5569853"/>
                          <a:ext cx="1404937" cy="34766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6537325" y="5569853"/>
            <a:ext cx="1397000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56" name="Equation" r:id="rId12" imgW="1384200" imgH="355320" progId="Equation.DSMT4">
                    <p:embed/>
                  </p:oleObj>
                </mc:Choice>
                <mc:Fallback>
                  <p:oleObj name="Equation" r:id="rId12" imgW="1384200" imgH="355320" progId="Equation.DSMT4">
                    <p:embed/>
                    <p:pic>
                      <p:nvPicPr>
                        <p:cNvPr id="3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37325" y="5569853"/>
                          <a:ext cx="1397000" cy="34766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>
              <p:extLst/>
            </p:nvPr>
          </p:nvGraphicFramePr>
          <p:xfrm>
            <a:off x="4821237" y="5950853"/>
            <a:ext cx="1409700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57" name="Equation" r:id="rId14" imgW="1396800" imgH="355320" progId="Equation.DSMT4">
                    <p:embed/>
                  </p:oleObj>
                </mc:Choice>
                <mc:Fallback>
                  <p:oleObj name="Equation" r:id="rId14" imgW="1396800" imgH="355320" progId="Equation.DSMT4">
                    <p:embed/>
                    <p:pic>
                      <p:nvPicPr>
                        <p:cNvPr id="32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1237" y="5950853"/>
                          <a:ext cx="1409700" cy="34766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/>
            </p:nvPr>
          </p:nvGraphicFramePr>
          <p:xfrm>
            <a:off x="6567487" y="5971490"/>
            <a:ext cx="13271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58" name="Equation" r:id="rId16" imgW="1346040" imgH="355320" progId="Equation.DSMT4">
                    <p:embed/>
                  </p:oleObj>
                </mc:Choice>
                <mc:Fallback>
                  <p:oleObj name="Equation" r:id="rId16" imgW="1346040" imgH="355320" progId="Equation.DSMT4">
                    <p:embed/>
                    <p:pic>
                      <p:nvPicPr>
                        <p:cNvPr id="34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7487" y="5971490"/>
                          <a:ext cx="1327150" cy="3492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Box 32"/>
          <p:cNvSpPr txBox="1"/>
          <p:nvPr/>
        </p:nvSpPr>
        <p:spPr>
          <a:xfrm>
            <a:off x="392639" y="994785"/>
            <a:ext cx="4369862" cy="1253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Limitations of DAC</a:t>
            </a:r>
          </a:p>
          <a:p>
            <a:pPr marL="640080" indent="-342900">
              <a:spcAft>
                <a:spcPts val="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Not designed to be robust</a:t>
            </a:r>
          </a:p>
          <a:p>
            <a:pPr marL="640080" indent="-342900">
              <a:spcAft>
                <a:spcPts val="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May sensitive to errors in the turbine model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95776" y="995394"/>
            <a:ext cx="451485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Adaptive control</a:t>
            </a:r>
          </a:p>
          <a:p>
            <a:pPr marL="640080" indent="-342900">
              <a:spcAft>
                <a:spcPts val="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Consider uncertainties: varying wind speed, unmodeled dynamics, and nonlinear aerodynamic loads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9656" y="5559708"/>
            <a:ext cx="124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922DD"/>
                </a:solidFill>
                <a:latin typeface="+mn-lt"/>
              </a:rPr>
              <a:t>Layer 2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2317" y="2303656"/>
            <a:ext cx="3874768" cy="42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8703" r="7840" b="7529"/>
          <a:stretch/>
        </p:blipFill>
        <p:spPr>
          <a:xfrm>
            <a:off x="5333999" y="3927869"/>
            <a:ext cx="3551165" cy="263622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796" y="4259145"/>
            <a:ext cx="4301429" cy="19249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The </a:t>
            </a:r>
            <a:r>
              <a:rPr lang="en-US" sz="2000" dirty="0" err="1">
                <a:latin typeface="+mn-lt"/>
              </a:rPr>
              <a:t>flapwise</a:t>
            </a:r>
            <a:r>
              <a:rPr lang="en-US" sz="2000" dirty="0">
                <a:latin typeface="+mn-lt"/>
              </a:rPr>
              <a:t> moment of GSPI from 360 s to 480 s is much higher compared to DAC and adaptive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n-lt"/>
              </a:rPr>
              <a:t>Flapwise</a:t>
            </a:r>
            <a:r>
              <a:rPr lang="en-US" sz="2000" dirty="0">
                <a:latin typeface="+mn-lt"/>
              </a:rPr>
              <a:t> moment: 9% reduce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Max flap moment: 11% reduce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Case Study: 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 b="8671"/>
          <a:stretch/>
        </p:blipFill>
        <p:spPr>
          <a:xfrm>
            <a:off x="2997729" y="1339215"/>
            <a:ext cx="2917296" cy="2299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61" b="8671"/>
          <a:stretch/>
        </p:blipFill>
        <p:spPr>
          <a:xfrm>
            <a:off x="6002274" y="1339215"/>
            <a:ext cx="2922651" cy="22993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6"/>
          <a:stretch/>
        </p:blipFill>
        <p:spPr>
          <a:xfrm>
            <a:off x="178329" y="1341314"/>
            <a:ext cx="2905126" cy="2517648"/>
          </a:xfrm>
          <a:prstGeom prst="rect">
            <a:avLst/>
          </a:prstGeom>
        </p:spPr>
      </p:pic>
      <p:pic>
        <p:nvPicPr>
          <p:cNvPr id="3962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77" y="3632594"/>
            <a:ext cx="47625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99" y="3605356"/>
            <a:ext cx="47625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9703" y="1010536"/>
            <a:ext cx="566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Case 1: Mean wind speed 15 m/s</a:t>
            </a:r>
          </a:p>
        </p:txBody>
      </p:sp>
    </p:spTree>
    <p:extLst>
      <p:ext uri="{BB962C8B-B14F-4D97-AF65-F5344CB8AC3E}">
        <p14:creationId xmlns:p14="http://schemas.microsoft.com/office/powerpoint/2010/main" val="74640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" t="6558" r="11673" b="9705"/>
          <a:stretch/>
        </p:blipFill>
        <p:spPr>
          <a:xfrm>
            <a:off x="495300" y="933450"/>
            <a:ext cx="3492459" cy="2635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" t="8010" r="11672" b="8756"/>
          <a:stretch/>
        </p:blipFill>
        <p:spPr>
          <a:xfrm>
            <a:off x="600075" y="3686176"/>
            <a:ext cx="3381393" cy="2619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39826" y="1004700"/>
            <a:ext cx="4796593" cy="26352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747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Results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Flap DEL (damage equivalent load) : </a:t>
            </a:r>
          </a:p>
          <a:p>
            <a:pPr marL="82296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12 m/s  21%-23% reduce </a:t>
            </a:r>
          </a:p>
          <a:p>
            <a:pPr marL="82296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15 m/s  20%-28% reduce </a:t>
            </a:r>
          </a:p>
          <a:p>
            <a:pPr marL="82296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17 m/s  21%-31% reduce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Generator speed RMS error:</a:t>
            </a:r>
          </a:p>
          <a:p>
            <a:pPr marL="82296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+mn-lt"/>
              </a:rPr>
              <a:t>Adaptive control is better than DAC, worse than GSPI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39824" y="3773587"/>
            <a:ext cx="467854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Discussion: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Larger load reduction: GSPI, no consideration of model uncertainties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Speed regulation: GSPI only for speed regulation, no efforts on others</a:t>
            </a:r>
          </a:p>
          <a:p>
            <a:pPr marL="640080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Adaptive: speed regulation &amp; load mitigation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123950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4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Performance under Structural Uncertainties </a:t>
            </a:r>
          </a:p>
        </p:txBody>
      </p:sp>
    </p:spTree>
    <p:extLst>
      <p:ext uri="{BB962C8B-B14F-4D97-AF65-F5344CB8AC3E}">
        <p14:creationId xmlns:p14="http://schemas.microsoft.com/office/powerpoint/2010/main" val="163903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570501" y="897473"/>
            <a:ext cx="5665652" cy="2302927"/>
            <a:chOff x="428660" y="838415"/>
            <a:chExt cx="8285358" cy="3367762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8660" y="838415"/>
              <a:ext cx="6688704" cy="3367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807" y="2818713"/>
              <a:ext cx="256030" cy="8366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202" y="2172170"/>
              <a:ext cx="436816" cy="1496721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H="1">
              <a:off x="3284684" y="2780696"/>
              <a:ext cx="4541223" cy="0"/>
            </a:xfrm>
            <a:prstGeom prst="line">
              <a:avLst/>
            </a:prstGeom>
            <a:ln w="9525">
              <a:solidFill>
                <a:srgbClr val="C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993032" y="2171079"/>
              <a:ext cx="2248545" cy="0"/>
            </a:xfrm>
            <a:prstGeom prst="line">
              <a:avLst/>
            </a:prstGeom>
            <a:ln w="9525">
              <a:solidFill>
                <a:srgbClr val="C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/>
        </p:nvSpPr>
        <p:spPr bwMode="auto">
          <a:xfrm>
            <a:off x="1123950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Challenges of Wind Turbines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35202" y="2647968"/>
            <a:ext cx="13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Source: DOE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49"/>
          <a:stretch/>
        </p:blipFill>
        <p:spPr>
          <a:xfrm>
            <a:off x="6107558" y="3712797"/>
            <a:ext cx="2257190" cy="876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0374" y="3087774"/>
            <a:ext cx="8397577" cy="35416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Goal: to reduce the cost of wind energy</a:t>
            </a:r>
          </a:p>
          <a:p>
            <a:pPr marL="3429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Complex dynamics</a:t>
            </a:r>
          </a:p>
          <a:p>
            <a:pPr marL="640080" lvl="1" indent="-342900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Increased turbine size</a:t>
            </a:r>
          </a:p>
          <a:p>
            <a:pPr marL="640080" lvl="1" indent="-342900">
              <a:spcAft>
                <a:spcPts val="6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Complex structures: airfoil-shaped blades</a:t>
            </a:r>
          </a:p>
          <a:p>
            <a:pPr marL="3429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Uncertain environments</a:t>
            </a:r>
          </a:p>
          <a:p>
            <a:pPr marL="640080" indent="-347472">
              <a:spcAft>
                <a:spcPts val="3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Time-varying wind speeds</a:t>
            </a:r>
          </a:p>
          <a:p>
            <a:pPr marL="640080" indent="-342900">
              <a:spcAft>
                <a:spcPts val="6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Weather changes, icing, and assemblage error of turbine</a:t>
            </a:r>
          </a:p>
          <a:p>
            <a:pPr marL="347472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Advanced controllers can help reduce </a:t>
            </a:r>
            <a:r>
              <a:rPr lang="en-US" sz="2400" dirty="0">
                <a:solidFill>
                  <a:srgbClr val="0922DD"/>
                </a:solidFill>
                <a:latin typeface="+mn-lt"/>
              </a:rPr>
              <a:t>maintenance cost </a:t>
            </a:r>
            <a:r>
              <a:rPr lang="en-US" sz="2400" dirty="0">
                <a:latin typeface="+mn-lt"/>
              </a:rPr>
              <a:t>and</a:t>
            </a:r>
            <a:r>
              <a:rPr lang="en-US" sz="2400" dirty="0">
                <a:solidFill>
                  <a:srgbClr val="0922DD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increase</a:t>
            </a:r>
            <a:r>
              <a:rPr lang="en-US" sz="2400" dirty="0">
                <a:solidFill>
                  <a:srgbClr val="0922DD"/>
                </a:solidFill>
                <a:latin typeface="+mn-lt"/>
              </a:rPr>
              <a:t> power capture </a:t>
            </a:r>
          </a:p>
          <a:p>
            <a:pPr marL="297180">
              <a:spcAft>
                <a:spcPts val="300"/>
              </a:spcAft>
            </a:pPr>
            <a:r>
              <a:rPr lang="en-US" sz="2000" dirty="0">
                <a:latin typeface="+mn-lt"/>
              </a:rPr>
              <a:t> </a:t>
            </a:r>
          </a:p>
          <a:p>
            <a:pPr>
              <a:spcAft>
                <a:spcPts val="300"/>
              </a:spcAft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2616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19688" y="4864100"/>
            <a:ext cx="2281237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spAutoFit/>
          </a:bodyPr>
          <a:lstStyle/>
          <a:p>
            <a:pPr algn="ctr"/>
            <a:r>
              <a:rPr lang="en-US" altLang="zh-TW" sz="3200" b="1">
                <a:solidFill>
                  <a:srgbClr val="CF0E30"/>
                </a:solidFill>
                <a:latin typeface="Comic Sans MS" pitchFamily="66" charset="0"/>
              </a:rPr>
              <a:t>Questions?</a:t>
            </a:r>
            <a:endParaRPr lang="en-US" altLang="zh-TW">
              <a:latin typeface="Arial" charset="0"/>
              <a:ea typeface="PMingLiU" pitchFamily="18" charset="-120"/>
            </a:endParaRPr>
          </a:p>
        </p:txBody>
      </p:sp>
      <p:pic>
        <p:nvPicPr>
          <p:cNvPr id="4" name="Picture 4" descr="bd00028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800" y="3644900"/>
            <a:ext cx="887413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bd06663_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913" y="3284538"/>
            <a:ext cx="2914650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331913" y="1628775"/>
            <a:ext cx="6389687" cy="1430338"/>
          </a:xfrm>
          <a:prstGeom prst="rect">
            <a:avLst/>
          </a:prstGeom>
          <a:solidFill>
            <a:srgbClr val="1F89D1"/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altLang="zh-TW" sz="8800" dirty="0">
                <a:solidFill>
                  <a:srgbClr val="FFFF00"/>
                </a:solidFill>
                <a:latin typeface="Arial" charset="0"/>
              </a:rPr>
              <a:t>The End</a:t>
            </a:r>
            <a:r>
              <a:rPr lang="en-US" altLang="zh-TW" sz="8800" dirty="0">
                <a:solidFill>
                  <a:schemeClr val="bg1"/>
                </a:solidFill>
                <a:latin typeface="Arial" charset="0"/>
              </a:rPr>
              <a:t> </a:t>
            </a:r>
            <a:endParaRPr lang="en-US" altLang="zh-TW" dirty="0">
              <a:latin typeface="Arial" charset="0"/>
              <a:ea typeface="PMingLiU" pitchFamily="18" charset="-12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47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904875"/>
            <a:ext cx="46863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" y="1266825"/>
            <a:ext cx="18097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" y="1976437"/>
            <a:ext cx="15525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7" y="1347787"/>
            <a:ext cx="23145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7" y="1924050"/>
            <a:ext cx="19335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538412"/>
            <a:ext cx="36861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109912"/>
            <a:ext cx="53340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3862387"/>
            <a:ext cx="18192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3862387"/>
            <a:ext cx="14859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4" y="1066800"/>
            <a:ext cx="298468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4" y="4705350"/>
            <a:ext cx="26860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2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4933950"/>
            <a:ext cx="20193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6" y="5676900"/>
            <a:ext cx="28289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4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591175"/>
            <a:ext cx="28194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 bwMode="auto">
          <a:xfrm>
            <a:off x="1123951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Gain Scheduling PID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515100" y="3368869"/>
                <a:ext cx="1958340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rated power</a:t>
                </a:r>
              </a:p>
              <a:p>
                <a:r>
                  <a:rPr lang="en-US" sz="1600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/>
                  <a:t>: power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00" y="3368869"/>
                <a:ext cx="1958340" cy="669992"/>
              </a:xfrm>
              <a:prstGeom prst="rect">
                <a:avLst/>
              </a:prstGeom>
              <a:blipFill rotWithShape="1">
                <a:blip r:embed="rId16"/>
                <a:stretch>
                  <a:fillRect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07996"/>
            <a:ext cx="22288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39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85763" y="3606947"/>
          <a:ext cx="2578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6" name="Equation" r:id="rId4" imgW="2577960" imgH="609480" progId="Equation.DSMT4">
                  <p:embed/>
                </p:oleObj>
              </mc:Choice>
              <mc:Fallback>
                <p:oleObj name="Equation" r:id="rId4" imgW="2577960" imgH="60948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3606947"/>
                        <a:ext cx="2578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4559" y="956988"/>
            <a:ext cx="8583841" cy="489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500"/>
              </a:spcAft>
            </a:pPr>
            <a:r>
              <a:rPr lang="en-US" altLang="zh-CN" sz="2200" b="1" i="1" dirty="0"/>
              <a:t> </a:t>
            </a:r>
            <a:r>
              <a:rPr lang="en-US" sz="2200" b="1" i="1" dirty="0"/>
              <a:t>Persistent wind disturbance input</a:t>
            </a:r>
            <a:r>
              <a:rPr lang="en-US" sz="2000" dirty="0"/>
              <a:t>:</a:t>
            </a:r>
          </a:p>
          <a:p>
            <a:pPr>
              <a:spcAft>
                <a:spcPts val="500"/>
              </a:spcAft>
            </a:pPr>
            <a:r>
              <a:rPr lang="en-US" sz="20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8059" y="2071626"/>
            <a:ext cx="23123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step disturbance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382839" y="4382865"/>
          <a:ext cx="3568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7" name="Equation" r:id="rId6" imgW="3568680" imgH="863280" progId="Equation.DSMT4">
                  <p:embed/>
                </p:oleObj>
              </mc:Choice>
              <mc:Fallback>
                <p:oleObj name="Equation" r:id="rId6" imgW="3568680" imgH="86328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2839" y="4382865"/>
                        <a:ext cx="35687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DOB </a:t>
            </a:r>
            <a:r>
              <a:rPr lang="en-US" altLang="zh-CN" sz="2600" b="1" i="1" dirty="0" err="1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backup1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8059" y="2663601"/>
            <a:ext cx="8939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/>
              <a:t>Wind disturbance: Variance between nominal wind speed and the operating wind speed</a:t>
            </a:r>
            <a:endParaRPr lang="en-US" sz="2000" dirty="0"/>
          </a:p>
        </p:txBody>
      </p:sp>
      <p:sp>
        <p:nvSpPr>
          <p:cNvPr id="3" name="Rectangle 8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471103" y="1044803"/>
          <a:ext cx="914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8" name="Equation" r:id="rId8" imgW="914400" imgH="330120" progId="Equation.DSMT4">
                  <p:embed/>
                </p:oleObj>
              </mc:Choice>
              <mc:Fallback>
                <p:oleObj name="Equation" r:id="rId8" imgW="914400" imgH="33012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1103" y="1044803"/>
                        <a:ext cx="914400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8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460898" y="1442123"/>
          <a:ext cx="9858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9" name="Equation" r:id="rId10" imgW="977760" imgH="330120" progId="Equation.DSMT4">
                  <p:embed/>
                </p:oleObj>
              </mc:Choice>
              <mc:Fallback>
                <p:oleObj name="Equation" r:id="rId10" imgW="977760" imgH="33012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0898" y="1442123"/>
                        <a:ext cx="985837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8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923042" y="2165659"/>
          <a:ext cx="571500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0" name="Equation" r:id="rId12" imgW="571320" imgH="241200" progId="Equation.DSMT4">
                  <p:embed/>
                </p:oleObj>
              </mc:Choice>
              <mc:Fallback>
                <p:oleObj name="Equation" r:id="rId12" imgW="571320" imgH="24120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3042" y="2165659"/>
                        <a:ext cx="571500" cy="25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2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907517" y="2168750"/>
          <a:ext cx="58896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1" name="Equation" r:id="rId14" imgW="583920" imgH="291960" progId="Equation.DSMT4">
                  <p:embed/>
                </p:oleObj>
              </mc:Choice>
              <mc:Fallback>
                <p:oleObj name="Equation" r:id="rId14" imgW="583920" imgH="291960" progId="Equation.DSMT4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517" y="2168750"/>
                        <a:ext cx="588962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89828" y="1675724"/>
            <a:ext cx="5044169" cy="3231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unknown amplitude, known waveform </a:t>
            </a:r>
          </a:p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6067137" y="6227086"/>
          <a:ext cx="1905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2" name="Equation" r:id="rId16" imgW="1904760" imgH="355320" progId="Equation.DSMT4">
                  <p:embed/>
                </p:oleObj>
              </mc:Choice>
              <mc:Fallback>
                <p:oleObj name="Equation" r:id="rId16" imgW="1904760" imgH="35532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067137" y="6227086"/>
                        <a:ext cx="19050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4293278" y="3440110"/>
            <a:ext cx="4736421" cy="2703848"/>
            <a:chOff x="4293278" y="3440110"/>
            <a:chExt cx="4736421" cy="2703848"/>
          </a:xfrm>
        </p:grpSpPr>
        <p:pic>
          <p:nvPicPr>
            <p:cNvPr id="322012" name="Picture 476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3278" y="3452810"/>
              <a:ext cx="4736421" cy="2691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6472531" y="3886347"/>
              <a:ext cx="1018587" cy="358537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73700" y="3487444"/>
              <a:ext cx="961797" cy="420690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4712378" y="3440110"/>
              <a:ext cx="451759" cy="455324"/>
            </a:xfrm>
            <a:prstGeom prst="flowChartConnector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6978832" y="4326207"/>
              <a:ext cx="451759" cy="455324"/>
            </a:xfrm>
            <a:prstGeom prst="flowChartConnector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395059" y="5407669"/>
          <a:ext cx="40005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3" name="Equation" r:id="rId19" imgW="4000320" imgH="812520" progId="Equation.DSMT4">
                  <p:embed/>
                </p:oleObj>
              </mc:Choice>
              <mc:Fallback>
                <p:oleObj name="Equation" r:id="rId19" imgW="4000320" imgH="81252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95059" y="5407669"/>
                        <a:ext cx="40005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7440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133475" y="-1"/>
            <a:ext cx="801052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DOB </a:t>
            </a:r>
            <a:r>
              <a:rPr lang="en-US" altLang="zh-CN" sz="2600" b="1" i="1" dirty="0" err="1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backup2</a:t>
            </a:r>
            <a:endParaRPr lang="en-US" altLang="zh-CN" sz="2600" b="1" i="1" dirty="0">
              <a:solidFill>
                <a:srgbClr val="C80000"/>
              </a:solidFill>
              <a:latin typeface="Georgia" pitchFamily="18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824" y="893213"/>
            <a:ext cx="7007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Step disturbance goes through disturbance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80824" y="1517772"/>
            <a:ext cx="8335101" cy="4664179"/>
            <a:chOff x="680824" y="1517772"/>
            <a:chExt cx="8335101" cy="4664179"/>
          </a:xfrm>
        </p:grpSpPr>
        <p:sp>
          <p:nvSpPr>
            <p:cNvPr id="9" name="TextBox 8"/>
            <p:cNvSpPr txBox="1"/>
            <p:nvPr/>
          </p:nvSpPr>
          <p:spPr>
            <a:xfrm>
              <a:off x="680824" y="1517772"/>
              <a:ext cx="5522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i="1" dirty="0"/>
                <a:t>Disturbance rejection is achieved if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Object 12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009650" y="2042369"/>
                <a:ext cx="2476500" cy="8636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794" name="Equation" r:id="rId4" imgW="2476440" imgH="863280" progId="Equation.DSMT4">
                        <p:embed/>
                      </p:oleObj>
                    </mc:Choice>
                    <mc:Fallback>
                      <p:oleObj name="Equation" r:id="rId4" imgW="2476440" imgH="863280" progId="Equation.DSMT4">
                        <p:embed/>
                        <p:pic>
                          <p:nvPicPr>
                            <p:cNvPr id="13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09650" y="2042369"/>
                              <a:ext cx="2476500" cy="863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Object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47765332"/>
                    </p:ext>
                  </p:extLst>
                </p:nvPr>
              </p:nvGraphicFramePr>
              <p:xfrm>
                <a:off x="1009650" y="2042369"/>
                <a:ext cx="2476500" cy="8636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76" name="Equation" r:id="rId7" imgW="2476440" imgH="863280" progId="Equation.DSMT4">
                        <p:embed/>
                      </p:oleObj>
                    </mc:Choice>
                    <mc:Fallback>
                      <p:oleObj name="Equation" r:id="rId7" imgW="2476440" imgH="863280" progId="Equation.DSMT4">
                        <p:embed/>
                        <p:pic>
                          <p:nvPicPr>
                            <p:cNvPr id="0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09650" y="2042369"/>
                              <a:ext cx="2476500" cy="863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Object 13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321900" y="2057488"/>
                <a:ext cx="3975100" cy="812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795" name="Equation" r:id="rId9" imgW="3974760" imgH="812520" progId="Equation.DSMT4">
                        <p:embed/>
                      </p:oleObj>
                    </mc:Choice>
                    <mc:Fallback>
                      <p:oleObj name="Equation" r:id="rId9" imgW="3974760" imgH="812520" progId="Equation.DSMT4">
                        <p:embed/>
                        <p:pic>
                          <p:nvPicPr>
                            <p:cNvPr id="14" name="Object 1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21900" y="2057488"/>
                              <a:ext cx="3975100" cy="812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4" name="Object 1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2811112"/>
                    </p:ext>
                  </p:extLst>
                </p:nvPr>
              </p:nvGraphicFramePr>
              <p:xfrm>
                <a:off x="4321900" y="2057488"/>
                <a:ext cx="3975100" cy="812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77" name="Equation" r:id="rId11" imgW="3974760" imgH="812520" progId="Equation.DSMT4">
                        <p:embed/>
                      </p:oleObj>
                    </mc:Choice>
                    <mc:Fallback>
                      <p:oleObj name="Equation" r:id="rId11" imgW="3974760" imgH="812520" progId="Equation.DSMT4">
                        <p:embed/>
                        <p:pic>
                          <p:nvPicPr>
                            <p:cNvPr id="0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21900" y="2057488"/>
                              <a:ext cx="3975100" cy="812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19" name="Straight Arrow Connector 18"/>
            <p:cNvCxnSpPr/>
            <p:nvPr/>
          </p:nvCxnSpPr>
          <p:spPr>
            <a:xfrm>
              <a:off x="8379975" y="2472559"/>
              <a:ext cx="22860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615875" y="2260390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1" name="Object 20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235200" y="3114388"/>
                <a:ext cx="4495800" cy="8636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796" name="Equation" r:id="rId13" imgW="4495680" imgH="863280" progId="Equation.DSMT4">
                        <p:embed/>
                      </p:oleObj>
                    </mc:Choice>
                    <mc:Fallback>
                      <p:oleObj name="Equation" r:id="rId13" imgW="4495680" imgH="863280" progId="Equation.DSMT4">
                        <p:embed/>
                        <p:pic>
                          <p:nvPicPr>
                            <p:cNvPr id="21" name="Object 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35200" y="3114388"/>
                              <a:ext cx="4495800" cy="86360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1" name="Object 2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31226342"/>
                    </p:ext>
                  </p:extLst>
                </p:nvPr>
              </p:nvGraphicFramePr>
              <p:xfrm>
                <a:off x="2235200" y="3114388"/>
                <a:ext cx="4495800" cy="8636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78" name="Equation" r:id="rId15" imgW="4495680" imgH="863280" progId="Equation.DSMT4">
                        <p:embed/>
                      </p:oleObj>
                    </mc:Choice>
                    <mc:Fallback>
                      <p:oleObj name="Equation" r:id="rId15" imgW="4495680" imgH="863280" progId="Equation.DSMT4">
                        <p:embed/>
                        <p:pic>
                          <p:nvPicPr>
                            <p:cNvPr id="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35200" y="3114388"/>
                              <a:ext cx="4495800" cy="863600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solidFill>
                                <a:srgbClr val="FF0000"/>
                              </a:solidFill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4" name="Right Arrow 23"/>
            <p:cNvSpPr/>
            <p:nvPr/>
          </p:nvSpPr>
          <p:spPr>
            <a:xfrm>
              <a:off x="3691233" y="2326020"/>
              <a:ext cx="446390" cy="293077"/>
            </a:xfrm>
            <a:prstGeom prst="rightArrow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Object 1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711235" y="4697845"/>
                <a:ext cx="2946401" cy="393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797" name="Equation" r:id="rId17" imgW="2946240" imgH="393480" progId="Equation.DSMT4">
                        <p:embed/>
                      </p:oleObj>
                    </mc:Choice>
                    <mc:Fallback>
                      <p:oleObj name="Equation" r:id="rId17" imgW="2946240" imgH="393480" progId="Equation.DSMT4">
                        <p:embed/>
                        <p:pic>
                          <p:nvPicPr>
                            <p:cNvPr id="2" name="Object 1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711235" y="4697845"/>
                              <a:ext cx="2946401" cy="393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" name="Object 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54723111"/>
                    </p:ext>
                  </p:extLst>
                </p:nvPr>
              </p:nvGraphicFramePr>
              <p:xfrm>
                <a:off x="2711235" y="4697845"/>
                <a:ext cx="2946401" cy="393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79" name="Equation" r:id="rId19" imgW="2946240" imgH="393480" progId="Equation.DSMT4">
                        <p:embed/>
                      </p:oleObj>
                    </mc:Choice>
                    <mc:Fallback>
                      <p:oleObj name="Equation" r:id="rId19" imgW="2946240" imgH="39348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711235" y="4697845"/>
                              <a:ext cx="2946401" cy="393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874877" y="4218708"/>
              <a:ext cx="4944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/>
                <a:t>         : FIR filter, ensure causality of Q filter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5" name="Object 4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143866" y="4208894"/>
                <a:ext cx="698500" cy="393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798" name="Equation" r:id="rId21" imgW="698400" imgH="393480" progId="Equation.DSMT4">
                        <p:embed/>
                      </p:oleObj>
                    </mc:Choice>
                    <mc:Fallback>
                      <p:oleObj name="Equation" r:id="rId21" imgW="698400" imgH="393480" progId="Equation.DSMT4">
                        <p:embed/>
                        <p:pic>
                          <p:nvPicPr>
                            <p:cNvPr id="5" name="Object 4"/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43866" y="4208894"/>
                              <a:ext cx="698500" cy="393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5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35971301"/>
                    </p:ext>
                  </p:extLst>
                </p:nvPr>
              </p:nvGraphicFramePr>
              <p:xfrm>
                <a:off x="1143866" y="4208894"/>
                <a:ext cx="698500" cy="393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80" name="Equation" r:id="rId23" imgW="698400" imgH="393480" progId="Equation.DSMT4">
                        <p:embed/>
                      </p:oleObj>
                    </mc:Choice>
                    <mc:Fallback>
                      <p:oleObj name="Equation" r:id="rId23" imgW="698400" imgH="39348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43866" y="4208894"/>
                              <a:ext cx="698500" cy="393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74876" y="5219697"/>
                  <a:ext cx="739628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14:m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𝛽</m:t>
                      </m:r>
                    </m:oMath>
                  </a14:m>
                  <a:r>
                    <a:rPr lang="en-US" dirty="0"/>
                    <a:t>: tune the local loop shaping based on the damped pole – zero pair principle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76" y="5219697"/>
                  <a:ext cx="7396288" cy="646331"/>
                </a:xfrm>
                <a:prstGeom prst="rect">
                  <a:avLst/>
                </a:prstGeom>
                <a:blipFill>
                  <a:blip r:embed="rId25"/>
                  <a:stretch>
                    <a:fillRect l="-577" t="-4717" r="-123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3691233" y="5915251"/>
                <a:ext cx="838200" cy="266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1799" name="Equation" r:id="rId26" imgW="838080" imgH="266400" progId="Equation.DSMT4">
                        <p:embed/>
                      </p:oleObj>
                    </mc:Choice>
                    <mc:Fallback>
                      <p:oleObj name="Equation" r:id="rId26" imgW="838080" imgH="266400" progId="Equation.DSMT4">
                        <p:embed/>
                        <p:pic>
                          <p:nvPicPr>
                            <p:cNvPr id="6" name="Object 5"/>
                            <p:cNvPicPr/>
                            <p:nvPr/>
                          </p:nvPicPr>
                          <p:blipFill>
                            <a:blip r:embed="rId2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91233" y="5915251"/>
                              <a:ext cx="838200" cy="266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94685800"/>
                    </p:ext>
                  </p:extLst>
                </p:nvPr>
              </p:nvGraphicFramePr>
              <p:xfrm>
                <a:off x="3691233" y="5915251"/>
                <a:ext cx="838200" cy="2667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52881" name="Equation" r:id="rId28" imgW="838080" imgH="266400" progId="Equation.DSMT4">
                        <p:embed/>
                      </p:oleObj>
                    </mc:Choice>
                    <mc:Fallback>
                      <p:oleObj name="Equation" r:id="rId28" imgW="838080" imgH="2664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691233" y="5915251"/>
                              <a:ext cx="838200" cy="266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</p:spTree>
    <p:extLst>
      <p:ext uri="{BB962C8B-B14F-4D97-AF65-F5344CB8AC3E}">
        <p14:creationId xmlns:p14="http://schemas.microsoft.com/office/powerpoint/2010/main" val="33489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1152526" y="-1"/>
            <a:ext cx="799147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Stability and Robustness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1531" y="1206742"/>
          <a:ext cx="5478463" cy="241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6" name="Visio" r:id="rId4" imgW="6726777" imgH="2969236" progId="Visio.Drawing.11">
                  <p:embed/>
                </p:oleObj>
              </mc:Choice>
              <mc:Fallback>
                <p:oleObj name="Visio" r:id="rId4" imgW="6726777" imgH="2969236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31" y="1206742"/>
                        <a:ext cx="5478463" cy="2416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265863" y="2051050"/>
          <a:ext cx="18796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Equation" r:id="rId6" imgW="1879560" imgH="672840" progId="Equation.DSMT4">
                  <p:embed/>
                </p:oleObj>
              </mc:Choice>
              <mc:Fallback>
                <p:oleObj name="Equation" r:id="rId6" imgW="1879560" imgH="6728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5863" y="2051050"/>
                        <a:ext cx="18796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5699029" y="1093719"/>
            <a:ext cx="3269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 mismatch </a:t>
            </a:r>
          </a:p>
          <a:p>
            <a:r>
              <a:rPr lang="en-US" dirty="0"/>
              <a:t>between actual model and nominal model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044508" y="4394557"/>
          <a:ext cx="3441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Equation" r:id="rId8" imgW="3441600" imgH="774360" progId="Equation.DSMT4">
                  <p:embed/>
                </p:oleObj>
              </mc:Choice>
              <mc:Fallback>
                <p:oleObj name="Equation" r:id="rId8" imgW="3441600" imgH="77436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4508" y="4394557"/>
                        <a:ext cx="34417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862860" y="4262917"/>
          <a:ext cx="2667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9" name="Equation" r:id="rId10" imgW="2666880" imgH="419040" progId="Equation.DSMT4">
                  <p:embed/>
                </p:oleObj>
              </mc:Choice>
              <mc:Fallback>
                <p:oleObj name="Equation" r:id="rId10" imgW="2666880" imgH="41904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62860" y="4262917"/>
                        <a:ext cx="2667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769558" y="3436496"/>
                <a:ext cx="299428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bounded perturbed model uncertainty: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58" y="3436496"/>
                <a:ext cx="2994280" cy="646331"/>
              </a:xfrm>
              <a:prstGeom prst="rect">
                <a:avLst/>
              </a:prstGeom>
              <a:blipFill rotWithShape="1">
                <a:blip r:embed="rId13"/>
                <a:stretch>
                  <a:fillRect l="-162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5900274" y="5431173"/>
          <a:ext cx="2082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0" name="Equation" r:id="rId14" imgW="2082600" imgH="431640" progId="Equation.DSMT4">
                  <p:embed/>
                </p:oleObj>
              </mc:Choice>
              <mc:Fallback>
                <p:oleObj name="Equation" r:id="rId14" imgW="2082600" imgH="43164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00274" y="5431173"/>
                        <a:ext cx="2082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71945" y="5316177"/>
          <a:ext cx="4318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1" name="Equation" r:id="rId16" imgW="4317840" imgH="736560" progId="Equation.DSMT4">
                  <p:embed/>
                </p:oleObj>
              </mc:Choice>
              <mc:Fallback>
                <p:oleObj name="Equation" r:id="rId16" imgW="4317840" imgH="73656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945" y="5316177"/>
                        <a:ext cx="43180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5769558" y="295737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Mismatch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9558" y="4860786"/>
            <a:ext cx="319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Stability Robustness </a:t>
            </a:r>
            <a:r>
              <a:rPr lang="en-US" baseline="30000" dirty="0"/>
              <a:t>[5]</a:t>
            </a:r>
          </a:p>
        </p:txBody>
      </p:sp>
      <p:sp>
        <p:nvSpPr>
          <p:cNvPr id="7" name="Rectangle 6"/>
          <p:cNvSpPr/>
          <p:nvPr/>
        </p:nvSpPr>
        <p:spPr>
          <a:xfrm>
            <a:off x="2604096" y="6248754"/>
            <a:ext cx="3765549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Doyle et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Control Theory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1990.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54</a:t>
            </a:fld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758950" y="3781425"/>
          <a:ext cx="2146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2" name="Equation" r:id="rId18" imgW="2145960" imgH="393480" progId="Equation.DSMT4">
                  <p:embed/>
                </p:oleObj>
              </mc:Choice>
              <mc:Fallback>
                <p:oleObj name="Equation" r:id="rId18" imgW="2145960" imgH="39348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3781425"/>
                        <a:ext cx="2146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2836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2600" b="1" i="1" dirty="0">
                <a:solidFill>
                  <a:srgbClr val="C80000"/>
                </a:solidFill>
                <a:latin typeface="Georgia" pitchFamily="18" charset="0"/>
                <a:cs typeface="Arial" pitchFamily="34" charset="0"/>
              </a:rPr>
              <a:t>Nonlinear plant model</a:t>
            </a:r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1"/>
          <a:stretch/>
        </p:blipFill>
        <p:spPr bwMode="auto">
          <a:xfrm>
            <a:off x="272143" y="1108216"/>
            <a:ext cx="8767828" cy="499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794657" y="3701143"/>
            <a:ext cx="1970314" cy="947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66926-17EF-4CAC-B717-1CD0EBB509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8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4740" y="4569405"/>
            <a:ext cx="4227259" cy="1920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Different control goals</a:t>
            </a:r>
          </a:p>
          <a:p>
            <a:pPr marL="640080" indent="-34290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Speed control </a:t>
            </a:r>
          </a:p>
          <a:p>
            <a:pPr marL="640080" indent="-34290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Power control</a:t>
            </a:r>
          </a:p>
          <a:p>
            <a:pPr marL="640080" indent="-34290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Load reduction on components</a:t>
            </a:r>
          </a:p>
          <a:p>
            <a:pPr marL="640080" indent="-34290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Prolonged actuator life</a:t>
            </a:r>
            <a:endParaRPr lang="en-US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6774" y="4566610"/>
            <a:ext cx="438150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Complex dynamics &amp; uncertain environments</a:t>
            </a:r>
          </a:p>
          <a:p>
            <a:pPr marL="640080" lvl="1" indent="-34290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en-US" sz="2000" dirty="0">
                <a:latin typeface="+mn-lt"/>
              </a:rPr>
              <a:t>Conflicting objectives            </a:t>
            </a:r>
            <a:endParaRPr lang="en-US" sz="2400" dirty="0">
              <a:latin typeface="+mn-lt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7007225" y="6329219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466926-17EF-4CAC-B717-1CD0EBB5093C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91932" y="993069"/>
            <a:ext cx="4413668" cy="3432309"/>
            <a:chOff x="872707" y="987291"/>
            <a:chExt cx="3185598" cy="2373817"/>
          </a:xfrm>
        </p:grpSpPr>
        <p:pic>
          <p:nvPicPr>
            <p:cNvPr id="10" name="Picture 9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0" r="10756"/>
            <a:stretch/>
          </p:blipFill>
          <p:spPr>
            <a:xfrm>
              <a:off x="2511608" y="990670"/>
              <a:ext cx="1545336" cy="115214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32" y="2208964"/>
              <a:ext cx="1536192" cy="115214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894" b="21532"/>
            <a:stretch/>
          </p:blipFill>
          <p:spPr>
            <a:xfrm>
              <a:off x="872707" y="987291"/>
              <a:ext cx="1546643" cy="11555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27" b="11056"/>
            <a:stretch/>
          </p:blipFill>
          <p:spPr>
            <a:xfrm>
              <a:off x="2512969" y="2207603"/>
              <a:ext cx="1545336" cy="1152144"/>
            </a:xfrm>
            <a:prstGeom prst="rect">
              <a:avLst/>
            </a:prstGeom>
          </p:spPr>
        </p:pic>
      </p:grpSp>
      <p:sp>
        <p:nvSpPr>
          <p:cNvPr id="14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Research Objective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073179" y="6086475"/>
            <a:ext cx="69931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568523" y="5842986"/>
            <a:ext cx="3187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7180" lvl="1">
              <a:spcAft>
                <a:spcPts val="300"/>
              </a:spcAft>
            </a:pPr>
            <a:r>
              <a:rPr lang="en-US" sz="2000" dirty="0">
                <a:latin typeface="+mn-lt"/>
              </a:rPr>
              <a:t>Explore different control approach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642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1" y="1704566"/>
            <a:ext cx="5180586" cy="353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0" y="-1"/>
            <a:ext cx="914399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Operating Regions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5563" y="2281563"/>
            <a:ext cx="3836448" cy="1048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Maintain the rated generator speed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Mitigate structural loads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961" y="923292"/>
            <a:ext cx="7892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Optimal balance between energy production performance and reliability of components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7382" y="451639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29712" y="6048284"/>
            <a:ext cx="8520252" cy="336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Jonkman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Renewable Energy Laboratory Technical Report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2009.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9838" y="3436356"/>
            <a:ext cx="2190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Control laws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33382" y="3908408"/>
            <a:ext cx="3836448" cy="22458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Disturbance observer based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Robust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Model predictive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Adaptive control 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pPr marL="640080" lvl="1" indent="-342900">
              <a:buFont typeface="Calibri" panose="020F0502020204030204" pitchFamily="34" charset="0"/>
              <a:buChar char="–"/>
            </a:pP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961" y="5247595"/>
            <a:ext cx="5403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Region 2: torque control</a:t>
            </a:r>
            <a:r>
              <a:rPr lang="en-US" sz="2400" baseline="30000" dirty="0">
                <a:latin typeface="+mn-lt"/>
                <a:cs typeface="Times New Roman" panose="02020603050405020304" pitchFamily="18" charset="0"/>
              </a:rPr>
              <a:t>[1]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Maximum power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89838" y="1811428"/>
            <a:ext cx="3581313" cy="461665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Region 3: pitch control</a:t>
            </a:r>
          </a:p>
        </p:txBody>
      </p:sp>
      <p:sp>
        <p:nvSpPr>
          <p:cNvPr id="16" name="Rounded Rectangle 14"/>
          <p:cNvSpPr/>
          <p:nvPr/>
        </p:nvSpPr>
        <p:spPr>
          <a:xfrm>
            <a:off x="3097482" y="2237658"/>
            <a:ext cx="1657350" cy="240402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1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498" y="1121616"/>
            <a:ext cx="6153729" cy="2365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n-lt"/>
              </a:rPr>
              <a:t>AeroDyn</a:t>
            </a:r>
            <a:endParaRPr lang="en-US" sz="2400" dirty="0">
              <a:latin typeface="+mn-lt"/>
            </a:endParaRP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An aero-elastic simulation code (by NREL) to predict the aerodynamics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Input: steady or turbulent wind file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Output: force and moment on the turbine components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23950" y="-1"/>
            <a:ext cx="8020049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Dynamic modeling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887811" y="4217240"/>
          <a:ext cx="3327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name="Equation" r:id="rId3" imgW="3327120" imgH="431640" progId="Equation.DSMT4">
                  <p:embed/>
                </p:oleObj>
              </mc:Choice>
              <mc:Fallback>
                <p:oleObj name="Equation" r:id="rId3" imgW="3327120" imgH="43164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7811" y="4217240"/>
                        <a:ext cx="3327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44536" y="4744377"/>
                <a:ext cx="3527428" cy="16668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>
                    <a:latin typeface="+mn-lt"/>
                  </a:rPr>
                  <a:t>mass matrix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</m:e>
                    </m:bar>
                  </m:oMath>
                </a14:m>
                <a:r>
                  <a:rPr lang="en-US" sz="2000" dirty="0">
                    <a:latin typeface="+mn-lt"/>
                  </a:rPr>
                  <a:t>: force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i="1" dirty="0">
                            <a:latin typeface="Cambria Math"/>
                          </a:rPr>
                          <m:t>𝑢</m:t>
                        </m:r>
                      </m:e>
                    </m:bar>
                  </m:oMath>
                </a14:m>
                <a:r>
                  <a:rPr lang="en-US" sz="2000" dirty="0">
                    <a:latin typeface="+mn-lt"/>
                  </a:rPr>
                  <a:t>: control input 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𝑢</m:t>
                            </m:r>
                          </m:e>
                        </m:ba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: wind input </a:t>
                </a:r>
              </a:p>
              <a:p>
                <a:pPr>
                  <a:spcAft>
                    <a:spcPts val="500"/>
                  </a:spcAft>
                </a:pPr>
                <a:endParaRPr lang="en-US" dirty="0">
                  <a:latin typeface="+mn-lt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36" y="4744377"/>
                <a:ext cx="3527428" cy="1666875"/>
              </a:xfrm>
              <a:prstGeom prst="rect">
                <a:avLst/>
              </a:prstGeom>
              <a:blipFill>
                <a:blip r:embed="rId5"/>
                <a:stretch>
                  <a:fillRect l="-1727" t="-2190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238750" y="4741564"/>
                <a:ext cx="3536952" cy="166968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b="0" i="1" smtClean="0">
                            <a:latin typeface="Cambria Math"/>
                          </a:rPr>
                          <m:t>𝑞</m:t>
                        </m:r>
                      </m:e>
                    </m:bar>
                  </m:oMath>
                </a14:m>
                <a:r>
                  <a:rPr lang="en-US" sz="2000" dirty="0"/>
                  <a:t>: </a:t>
                </a:r>
                <a:r>
                  <a:rPr lang="en-US" sz="2000" dirty="0">
                    <a:latin typeface="+mn-lt"/>
                  </a:rPr>
                  <a:t>DOF displacements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acc>
                          <m:accPr>
                            <m:chr m:val="̇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𝑞</m:t>
                            </m:r>
                          </m:e>
                        </m:acc>
                      </m:e>
                    </m:bar>
                  </m:oMath>
                </a14:m>
                <a:r>
                  <a:rPr lang="en-US" sz="2000" dirty="0">
                    <a:latin typeface="+mn-lt"/>
                  </a:rPr>
                  <a:t>: DOF velocities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𝑞</m:t>
                            </m:r>
                          </m:e>
                        </m:bar>
                      </m:e>
                    </m:acc>
                  </m:oMath>
                </a14:m>
                <a:r>
                  <a:rPr lang="en-US" sz="2000" dirty="0">
                    <a:latin typeface="+mn-lt"/>
                  </a:rPr>
                  <a:t>: DOF accelerations</a:t>
                </a:r>
              </a:p>
              <a:p>
                <a:pPr marL="342900" indent="-342900">
                  <a:spcAft>
                    <a:spcPts val="500"/>
                  </a:spcAft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sz="2000" dirty="0">
                    <a:latin typeface="+mn-lt"/>
                  </a:rPr>
                  <a:t>: time</a:t>
                </a:r>
              </a:p>
              <a:p>
                <a:pPr marL="342900" indent="-342900">
                  <a:spcAft>
                    <a:spcPts val="500"/>
                  </a:spcAft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42900" indent="-342900">
                  <a:spcAft>
                    <a:spcPts val="500"/>
                  </a:spcAft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0" y="4741564"/>
                <a:ext cx="3536952" cy="1669688"/>
              </a:xfrm>
              <a:prstGeom prst="rect">
                <a:avLst/>
              </a:prstGeom>
              <a:blipFill>
                <a:blip r:embed="rId6"/>
                <a:stretch>
                  <a:fillRect l="-1721" t="-1825" b="-8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10308" y="3415006"/>
            <a:ext cx="87336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Nonlinear aero-elastic equations of motion of wind turbine system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1"/>
          <a:stretch/>
        </p:blipFill>
        <p:spPr>
          <a:xfrm>
            <a:off x="5974775" y="1348647"/>
            <a:ext cx="2610063" cy="213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5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52835" y="3592774"/>
            <a:ext cx="7552807" cy="2295757"/>
            <a:chOff x="834788" y="1128845"/>
            <a:chExt cx="7552807" cy="2295757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2394393" y="1231289"/>
            <a:ext cx="5803900" cy="207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19" name="Equation" r:id="rId3" imgW="5803560" imgH="2070000" progId="Equation.DSMT4">
                    <p:embed/>
                  </p:oleObj>
                </mc:Choice>
                <mc:Fallback>
                  <p:oleObj name="Equation" r:id="rId3" imgW="5803560" imgH="2070000" progId="Equation.DSMT4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394393" y="1231289"/>
                          <a:ext cx="5803900" cy="2070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ight Arrow 12"/>
            <p:cNvSpPr/>
            <p:nvPr/>
          </p:nvSpPr>
          <p:spPr>
            <a:xfrm>
              <a:off x="834789" y="2112189"/>
              <a:ext cx="1166728" cy="276225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40803" y="1128845"/>
              <a:ext cx="6246792" cy="2295757"/>
            </a:xfrm>
            <a:prstGeom prst="rect">
              <a:avLst/>
            </a:prstGeom>
            <a:noFill/>
            <a:ln>
              <a:solidFill>
                <a:srgbClr val="1F05B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4788" y="1773635"/>
              <a:ext cx="13060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spcAft>
                  <a:spcPts val="500"/>
                </a:spcAft>
              </a:pPr>
              <a:r>
                <a:rPr lang="en-US" sz="1600" b="1" dirty="0">
                  <a:solidFill>
                    <a:srgbClr val="FF0000"/>
                  </a:solidFill>
                  <a:latin typeface="+mn-lt"/>
                </a:rPr>
                <a:t>linearization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86135" y="1012994"/>
            <a:ext cx="8229600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FAST (Fatigue, Aerodynamics, Structures, Turbulence)</a:t>
            </a:r>
          </a:p>
          <a:p>
            <a:pPr marL="640080" lvl="2" indent="-342900" algn="just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FAST code (by </a:t>
            </a:r>
            <a:r>
              <a:rPr lang="en-US" sz="2000" dirty="0" err="1">
                <a:latin typeface="+mn-lt"/>
              </a:rPr>
              <a:t>NREL</a:t>
            </a:r>
            <a:r>
              <a:rPr lang="en-US" sz="2000" dirty="0">
                <a:latin typeface="+mn-lt"/>
              </a:rPr>
              <a:t>) used for simulating the coupled dynamic responses of wind turbines</a:t>
            </a:r>
          </a:p>
          <a:p>
            <a:pPr marL="285750" lvl="2" indent="-285750">
              <a:spcAft>
                <a:spcPts val="500"/>
              </a:spcAft>
              <a:buFont typeface="Wingdings" panose="05000000000000000000" pitchFamily="2" charset="2"/>
              <a:buChar char="§"/>
            </a:pPr>
            <a:endParaRPr lang="en-US" sz="800" dirty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152525" y="-1"/>
            <a:ext cx="7991474" cy="866776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Model Linearization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68198" y="3650254"/>
            <a:ext cx="4238323" cy="2177087"/>
            <a:chOff x="2268198" y="3650254"/>
            <a:chExt cx="4238323" cy="2177087"/>
          </a:xfrm>
        </p:grpSpPr>
        <p:sp>
          <p:nvSpPr>
            <p:cNvPr id="14" name="Rectangle 13"/>
            <p:cNvSpPr/>
            <p:nvPr/>
          </p:nvSpPr>
          <p:spPr>
            <a:xfrm>
              <a:off x="2268198" y="3650254"/>
              <a:ext cx="4238323" cy="919787"/>
            </a:xfrm>
            <a:prstGeom prst="rect">
              <a:avLst/>
            </a:prstGeom>
            <a:noFill/>
            <a:ln>
              <a:solidFill>
                <a:srgbClr val="1F05B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3"/>
            <p:cNvSpPr/>
            <p:nvPr/>
          </p:nvSpPr>
          <p:spPr>
            <a:xfrm rot="16200000" flipH="1">
              <a:off x="4204081" y="4709441"/>
              <a:ext cx="225883" cy="288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83458" y="5099887"/>
              <a:ext cx="3733800" cy="727454"/>
            </a:xfrm>
            <a:prstGeom prst="rect">
              <a:avLst/>
            </a:prstGeom>
            <a:noFill/>
            <a:ln>
              <a:solidFill>
                <a:srgbClr val="1F05B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/>
            </p:nvPr>
          </p:nvGraphicFramePr>
          <p:xfrm>
            <a:off x="2467277" y="3727562"/>
            <a:ext cx="39878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20" name="Equation" r:id="rId5" imgW="3987720" imgH="787320" progId="Equation.DSMT4">
                    <p:embed/>
                  </p:oleObj>
                </mc:Choice>
                <mc:Fallback>
                  <p:oleObj name="Equation" r:id="rId5" imgW="3987720" imgH="787320" progId="Equation.DSMT4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467277" y="3727562"/>
                          <a:ext cx="3987800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/>
            </p:nvPr>
          </p:nvGraphicFramePr>
          <p:xfrm>
            <a:off x="2703692" y="5248787"/>
            <a:ext cx="33274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21" name="Equation" r:id="rId7" imgW="3327120" imgH="431640" progId="Equation.DSMT4">
                    <p:embed/>
                  </p:oleObj>
                </mc:Choice>
                <mc:Fallback>
                  <p:oleObj name="Equation" r:id="rId7" imgW="3327120" imgH="431640" progId="Equation.DSMT4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03692" y="5248787"/>
                          <a:ext cx="3327400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Rectangle 18"/>
          <p:cNvSpPr/>
          <p:nvPr/>
        </p:nvSpPr>
        <p:spPr>
          <a:xfrm>
            <a:off x="486134" y="2210971"/>
            <a:ext cx="8130327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algn="just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State space representation </a:t>
            </a:r>
          </a:p>
          <a:p>
            <a:pPr marL="640080" lvl="2" indent="-342900" algn="just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Numerically linearize the equation by perturbing (∆) each variable about their respective operating points (</a:t>
            </a:r>
            <a:r>
              <a:rPr lang="en-US" sz="2000" i="1" dirty="0">
                <a:latin typeface="+mn-lt"/>
              </a:rPr>
              <a:t>op</a:t>
            </a:r>
            <a:r>
              <a:rPr lang="en-US" sz="2000" dirty="0">
                <a:latin typeface="+mn-lt"/>
              </a:rPr>
              <a:t>):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85588" y="3849205"/>
            <a:ext cx="7552807" cy="1678470"/>
            <a:chOff x="834788" y="4065105"/>
            <a:chExt cx="7552807" cy="1678470"/>
          </a:xfrm>
        </p:grpSpPr>
        <p:graphicFrame>
          <p:nvGraphicFramePr>
            <p:cNvPr id="21" name="Object 20"/>
            <p:cNvGraphicFramePr>
              <a:graphicFrameLocks noChangeAspect="1"/>
            </p:cNvGraphicFramePr>
            <p:nvPr>
              <p:extLst/>
            </p:nvPr>
          </p:nvGraphicFramePr>
          <p:xfrm>
            <a:off x="4454159" y="4179888"/>
            <a:ext cx="3654425" cy="1476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22" name="Equation" r:id="rId9" imgW="3835080" imgH="1549080" progId="Equation.DSMT4">
                    <p:embed/>
                  </p:oleObj>
                </mc:Choice>
                <mc:Fallback>
                  <p:oleObj name="Equation" r:id="rId9" imgW="3835080" imgH="1549080" progId="Equation.DSMT4">
                    <p:embed/>
                    <p:pic>
                      <p:nvPicPr>
                        <p:cNvPr id="27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4159" y="4179888"/>
                          <a:ext cx="3654425" cy="1476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>
              <p:extLst/>
            </p:nvPr>
          </p:nvGraphicFramePr>
          <p:xfrm>
            <a:off x="960194" y="4509965"/>
            <a:ext cx="2857500" cy="792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23" name="Equation" r:id="rId11" imgW="2654280" imgH="736560" progId="Equation.DSMT4">
                    <p:embed/>
                  </p:oleObj>
                </mc:Choice>
                <mc:Fallback>
                  <p:oleObj name="Equation" r:id="rId11" imgW="2654280" imgH="736560" progId="Equation.DSMT4">
                    <p:embed/>
                    <p:pic>
                      <p:nvPicPr>
                        <p:cNvPr id="28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194" y="4509965"/>
                          <a:ext cx="2857500" cy="792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22"/>
            <p:cNvSpPr/>
            <p:nvPr/>
          </p:nvSpPr>
          <p:spPr>
            <a:xfrm>
              <a:off x="4246891" y="4065105"/>
              <a:ext cx="4140704" cy="1678470"/>
            </a:xfrm>
            <a:prstGeom prst="rect">
              <a:avLst/>
            </a:prstGeom>
            <a:noFill/>
            <a:ln>
              <a:solidFill>
                <a:srgbClr val="1F05B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34788" y="4246081"/>
              <a:ext cx="3143817" cy="1325524"/>
            </a:xfrm>
            <a:prstGeom prst="rect">
              <a:avLst/>
            </a:prstGeom>
            <a:noFill/>
            <a:ln>
              <a:solidFill>
                <a:srgbClr val="1F05BD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12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</TotalTime>
  <Words>4805</Words>
  <Application>Microsoft Office PowerPoint</Application>
  <PresentationFormat>On-screen Show (4:3)</PresentationFormat>
  <Paragraphs>731</Paragraphs>
  <Slides>55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71" baseType="lpstr">
      <vt:lpstr>新細明體</vt:lpstr>
      <vt:lpstr>新細明體</vt:lpstr>
      <vt:lpstr>宋体</vt:lpstr>
      <vt:lpstr>等线</vt:lpstr>
      <vt:lpstr>Arial</vt:lpstr>
      <vt:lpstr>Calibri</vt:lpstr>
      <vt:lpstr>Cambria Math</vt:lpstr>
      <vt:lpstr>Comic Sans MS</vt:lpstr>
      <vt:lpstr>Georgia</vt:lpstr>
      <vt:lpstr>Helvetica</vt:lpstr>
      <vt:lpstr>Times New Roman</vt:lpstr>
      <vt:lpstr>Wingdings</vt:lpstr>
      <vt:lpstr>Office Theme</vt:lpstr>
      <vt:lpstr>Visio</vt:lpstr>
      <vt:lpstr>Equation</vt:lpstr>
      <vt:lpstr>MathType 5.0 Equation</vt:lpstr>
      <vt:lpstr>PowerPoint Presentation</vt:lpstr>
      <vt:lpstr>Outline</vt:lpstr>
      <vt:lpstr>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Periodic Wind Disturbance Rejection using Robust Individual Control Strategy</vt:lpstr>
      <vt:lpstr>Motivation1</vt:lpstr>
      <vt:lpstr>Motivation2</vt:lpstr>
      <vt:lpstr>Dynamics and modeling</vt:lpstr>
      <vt:lpstr>Uncertain model structures</vt:lpstr>
      <vt:lpstr>Shear components</vt:lpstr>
      <vt:lpstr>Control architecture formulation</vt:lpstr>
      <vt:lpstr>Structural singular value (μ)-synthesis formulation</vt:lpstr>
      <vt:lpstr>Power spectral density</vt:lpstr>
      <vt:lpstr>Weighting functions</vt:lpstr>
      <vt:lpstr>Weighting functions</vt:lpstr>
      <vt:lpstr>Singular values</vt:lpstr>
      <vt:lpstr>PSD results</vt:lpstr>
      <vt:lpstr>Load analysis</vt:lpstr>
      <vt:lpstr>Concluding remarks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Yuan, Yuan</dc:creator>
  <cp:lastModifiedBy>Yuan Yuan</cp:lastModifiedBy>
  <cp:revision>180</cp:revision>
  <dcterms:created xsi:type="dcterms:W3CDTF">2006-08-16T00:00:00Z</dcterms:created>
  <dcterms:modified xsi:type="dcterms:W3CDTF">2018-08-06T02:55:35Z</dcterms:modified>
</cp:coreProperties>
</file>